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18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8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4339-9CEF-4F1E-A660-6041CB73B004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56A19-DD15-4BD7-8E2C-7B26A717B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7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49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9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91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4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3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1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65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16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Constitutional Convention 1787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AIM:  How did the Constitution address the problems of the Articles of Confederation?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Federalism: division of power between the federal gov’t and the states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 descr="feder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234" y="2084832"/>
            <a:ext cx="7038975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3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power should the federal government have??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“Government is not the solution to our problem, government is the problem.”  Ronald Reagan</a:t>
            </a:r>
          </a:p>
          <a:p>
            <a:endParaRPr lang="en-US" sz="3600" dirty="0"/>
          </a:p>
          <a:p>
            <a:r>
              <a:rPr lang="en-US" sz="3600" dirty="0" smtClean="0"/>
              <a:t>“The </a:t>
            </a:r>
            <a:r>
              <a:rPr lang="en-US" sz="3600" dirty="0"/>
              <a:t>solution to these problems does not rest on a massive program in Washington, nor can it rely solely on the strained resources of local authority. They require us to create new concepts of cooperation, a creative federalism, between the National Capital and the leaders of local </a:t>
            </a:r>
            <a:r>
              <a:rPr lang="en-US" sz="3600" dirty="0" smtClean="0"/>
              <a:t>communities”.. Lyndon Johnson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dirty="0" smtClean="0"/>
              <a:t>Development </a:t>
            </a:r>
            <a:r>
              <a:rPr lang="en-US" altLang="en-US" sz="4000" dirty="0"/>
              <a:t>of First </a:t>
            </a:r>
            <a:r>
              <a:rPr lang="en-US" altLang="en-US" sz="4000" dirty="0" smtClean="0"/>
              <a:t>Political Parties</a:t>
            </a:r>
            <a:endParaRPr lang="en-US" altLang="en-US" sz="4000" dirty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smtClean="0"/>
              <a:t>Federalists – support a strong central government over states rights, manufacturing, a $ future with England</a:t>
            </a:r>
          </a:p>
          <a:p>
            <a:pPr marL="914400" lvl="1" indent="-457200">
              <a:buFontTx/>
              <a:buAutoNum type="alphaLcPeriod"/>
            </a:pPr>
            <a:r>
              <a:rPr lang="en-US" altLang="en-US" sz="3600" u="sng" dirty="0" smtClean="0"/>
              <a:t>The Federalists Papers</a:t>
            </a:r>
          </a:p>
          <a:p>
            <a:pPr marL="914400" lvl="1" indent="-457200">
              <a:buFontTx/>
              <a:buAutoNum type="alphaLcPeriod"/>
            </a:pPr>
            <a:endParaRPr lang="en-US" altLang="en-US" sz="3600" dirty="0" smtClean="0"/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smtClean="0"/>
              <a:t>Anti-Federalists – oppose a strong central gov’t and support states rights, farmers, revolution in France</a:t>
            </a:r>
          </a:p>
          <a:p>
            <a:pPr marL="0" indent="0">
              <a:buNone/>
            </a:pPr>
            <a:r>
              <a:rPr lang="en-US" altLang="en-US" sz="3600" dirty="0" smtClean="0"/>
              <a:t>	</a:t>
            </a:r>
          </a:p>
          <a:p>
            <a:pPr marL="533400" indent="-533400">
              <a:buNone/>
            </a:pPr>
            <a:r>
              <a:rPr lang="en-US" altLang="en-US" sz="3600" dirty="0" smtClean="0"/>
              <a:t>	</a:t>
            </a:r>
            <a:endParaRPr lang="en-US" altLang="en-US" sz="3600" dirty="0"/>
          </a:p>
        </p:txBody>
      </p:sp>
      <p:pic>
        <p:nvPicPr>
          <p:cNvPr id="13317" name="Picture 7" descr="220px-An_Advertisement_of_The_Federalist_-_Project_Gutenberg_eText_169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16" y="4851744"/>
            <a:ext cx="20955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Anti-Federalist Argument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Too much power in national government at expense of the states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Executive branch has too much power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“Necessary and Proper” clause gives Congress too much power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Standing army in peacetime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Does not have a Bill of Rights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 smtClean="0"/>
              <a:t>Meeting was done in secret not public</a:t>
            </a:r>
          </a:p>
        </p:txBody>
      </p:sp>
      <p:grpSp>
        <p:nvGrpSpPr>
          <p:cNvPr id="4" name="SMARTInkShape-Group2"/>
          <p:cNvGrpSpPr/>
          <p:nvPr/>
        </p:nvGrpSpPr>
        <p:grpSpPr>
          <a:xfrm>
            <a:off x="9197339" y="2735580"/>
            <a:ext cx="289562" cy="373381"/>
            <a:chOff x="9197339" y="2735580"/>
            <a:chExt cx="289562" cy="373381"/>
          </a:xfrm>
        </p:grpSpPr>
        <p:sp>
          <p:nvSpPr>
            <p:cNvPr id="2" name="SMARTInkShape-2"/>
            <p:cNvSpPr/>
            <p:nvPr>
              <p:custDataLst>
                <p:tags r:id="rId1"/>
              </p:custDataLst>
            </p:nvPr>
          </p:nvSpPr>
          <p:spPr>
            <a:xfrm>
              <a:off x="9197339" y="2735580"/>
              <a:ext cx="99062" cy="167641"/>
            </a:xfrm>
            <a:custGeom>
              <a:avLst/>
              <a:gdLst/>
              <a:ahLst/>
              <a:cxnLst/>
              <a:rect l="0" t="0" r="0" b="0"/>
              <a:pathLst>
                <a:path w="99062" h="167641">
                  <a:moveTo>
                    <a:pt x="0" y="167640"/>
                  </a:moveTo>
                  <a:lnTo>
                    <a:pt x="0" y="167640"/>
                  </a:lnTo>
                  <a:lnTo>
                    <a:pt x="11007" y="149013"/>
                  </a:lnTo>
                  <a:lnTo>
                    <a:pt x="990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3"/>
            <p:cNvSpPr/>
            <p:nvPr>
              <p:custDataLst>
                <p:tags r:id="rId2"/>
              </p:custDataLst>
            </p:nvPr>
          </p:nvSpPr>
          <p:spPr>
            <a:xfrm>
              <a:off x="9265920" y="2941320"/>
              <a:ext cx="220981" cy="167641"/>
            </a:xfrm>
            <a:custGeom>
              <a:avLst/>
              <a:gdLst/>
              <a:ahLst/>
              <a:cxnLst/>
              <a:rect l="0" t="0" r="0" b="0"/>
              <a:pathLst>
                <a:path w="220981" h="167641">
                  <a:moveTo>
                    <a:pt x="0" y="0"/>
                  </a:moveTo>
                  <a:lnTo>
                    <a:pt x="0" y="0"/>
                  </a:lnTo>
                  <a:lnTo>
                    <a:pt x="24552" y="18627"/>
                  </a:lnTo>
                  <a:lnTo>
                    <a:pt x="65476" y="49671"/>
                  </a:lnTo>
                  <a:lnTo>
                    <a:pt x="117310" y="88994"/>
                  </a:lnTo>
                  <a:lnTo>
                    <a:pt x="151866" y="115210"/>
                  </a:lnTo>
                  <a:lnTo>
                    <a:pt x="220980" y="167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958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dirty="0" smtClean="0"/>
              <a:t>Federalist Argument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Strong National government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It </a:t>
            </a:r>
            <a:r>
              <a:rPr lang="en-US" altLang="en-US" sz="2800" dirty="0" smtClean="0"/>
              <a:t>IS </a:t>
            </a:r>
            <a:r>
              <a:rPr lang="en-US" altLang="en-US" sz="2800" dirty="0"/>
              <a:t>possible to govern over so large a territory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Rights protected by checks and balances, </a:t>
            </a:r>
            <a:r>
              <a:rPr lang="en-US" altLang="en-US" sz="2800" dirty="0" smtClean="0"/>
              <a:t>separation of </a:t>
            </a:r>
            <a:r>
              <a:rPr lang="en-US" altLang="en-US" sz="2800" dirty="0"/>
              <a:t>powers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House – protects local interests, Senate – protects state interests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President protect national interests, elected by electoral college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Sup Ct. protect fundamental rights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Bill of Rights unnecessary </a:t>
            </a:r>
            <a:r>
              <a:rPr lang="en-US" altLang="en-US" sz="2800" dirty="0" smtClean="0"/>
              <a:t>because governments</a:t>
            </a:r>
            <a:r>
              <a:rPr lang="en-US" altLang="en-US" sz="2800" dirty="0"/>
              <a:t>’ power is limited</a:t>
            </a:r>
          </a:p>
        </p:txBody>
      </p:sp>
    </p:spTree>
    <p:extLst>
      <p:ext uri="{BB962C8B-B14F-4D97-AF65-F5344CB8AC3E}">
        <p14:creationId xmlns:p14="http://schemas.microsoft.com/office/powerpoint/2010/main" val="336175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to First political parties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Federalists and Democratic-Republicans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</a:t>
            </a:r>
            <a:r>
              <a:rPr lang="en-US" sz="4400" dirty="0" smtClean="0"/>
              <a:t> agriculture v. manufacturing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/>
              <a:t> </a:t>
            </a:r>
            <a:r>
              <a:rPr lang="en-US" sz="4400" dirty="0" smtClean="0"/>
              <a:t> ally ourselves with France or England?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 Federal Supremacy v. States Rights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7437438" y="2179638"/>
            <a:ext cx="4754562" cy="8223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5" name="SMARTInkShape-Group8"/>
          <p:cNvGrpSpPr/>
          <p:nvPr/>
        </p:nvGrpSpPr>
        <p:grpSpPr>
          <a:xfrm>
            <a:off x="2804160" y="2596473"/>
            <a:ext cx="717196" cy="2622631"/>
            <a:chOff x="2804160" y="2596473"/>
            <a:chExt cx="717196" cy="2622631"/>
          </a:xfrm>
        </p:grpSpPr>
        <p:sp>
          <p:nvSpPr>
            <p:cNvPr id="10" name="SMARTInkShape-9"/>
            <p:cNvSpPr/>
            <p:nvPr>
              <p:custDataLst>
                <p:tags r:id="rId3"/>
              </p:custDataLst>
            </p:nvPr>
          </p:nvSpPr>
          <p:spPr>
            <a:xfrm>
              <a:off x="3515808" y="5217993"/>
              <a:ext cx="5548" cy="1111"/>
            </a:xfrm>
            <a:custGeom>
              <a:avLst/>
              <a:gdLst/>
              <a:ahLst/>
              <a:cxnLst/>
              <a:rect l="0" t="0" r="0" b="0"/>
              <a:pathLst>
                <a:path w="5548" h="1111">
                  <a:moveTo>
                    <a:pt x="5547" y="0"/>
                  </a:moveTo>
                  <a:lnTo>
                    <a:pt x="5547" y="0"/>
                  </a:lnTo>
                  <a:lnTo>
                    <a:pt x="0" y="1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"/>
            <p:cNvSpPr/>
            <p:nvPr>
              <p:custDataLst>
                <p:tags r:id="rId4"/>
              </p:custDataLst>
            </p:nvPr>
          </p:nvSpPr>
          <p:spPr>
            <a:xfrm>
              <a:off x="3054089" y="5058490"/>
              <a:ext cx="150846" cy="136776"/>
            </a:xfrm>
            <a:custGeom>
              <a:avLst/>
              <a:gdLst/>
              <a:ahLst/>
              <a:cxnLst/>
              <a:rect l="0" t="0" r="0" b="0"/>
              <a:pathLst>
                <a:path w="150846" h="136776">
                  <a:moveTo>
                    <a:pt x="150845" y="136775"/>
                  </a:moveTo>
                  <a:lnTo>
                    <a:pt x="150845" y="136775"/>
                  </a:lnTo>
                  <a:lnTo>
                    <a:pt x="130235" y="126868"/>
                  </a:lnTo>
                  <a:lnTo>
                    <a:pt x="95922" y="100893"/>
                  </a:lnTo>
                  <a:lnTo>
                    <a:pt x="59320" y="70054"/>
                  </a:lnTo>
                  <a:lnTo>
                    <a:pt x="34271" y="43650"/>
                  </a:lnTo>
                  <a:lnTo>
                    <a:pt x="11284" y="149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"/>
            <p:cNvSpPr/>
            <p:nvPr>
              <p:custDataLst>
                <p:tags r:id="rId5"/>
              </p:custDataLst>
            </p:nvPr>
          </p:nvSpPr>
          <p:spPr>
            <a:xfrm>
              <a:off x="2811697" y="4507859"/>
              <a:ext cx="813" cy="3097"/>
            </a:xfrm>
            <a:custGeom>
              <a:avLst/>
              <a:gdLst/>
              <a:ahLst/>
              <a:cxnLst/>
              <a:rect l="0" t="0" r="0" b="0"/>
              <a:pathLst>
                <a:path w="813" h="3097">
                  <a:moveTo>
                    <a:pt x="812" y="3096"/>
                  </a:moveTo>
                  <a:lnTo>
                    <a:pt x="812" y="30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"/>
            <p:cNvSpPr/>
            <p:nvPr>
              <p:custDataLst>
                <p:tags r:id="rId6"/>
              </p:custDataLst>
            </p:nvPr>
          </p:nvSpPr>
          <p:spPr>
            <a:xfrm>
              <a:off x="2804160" y="4471957"/>
              <a:ext cx="1013" cy="5791"/>
            </a:xfrm>
            <a:custGeom>
              <a:avLst/>
              <a:gdLst/>
              <a:ahLst/>
              <a:cxnLst/>
              <a:rect l="0" t="0" r="0" b="0"/>
              <a:pathLst>
                <a:path w="1013" h="5791">
                  <a:moveTo>
                    <a:pt x="1012" y="5790"/>
                  </a:moveTo>
                  <a:lnTo>
                    <a:pt x="1012" y="57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3"/>
            <p:cNvSpPr/>
            <p:nvPr>
              <p:custDataLst>
                <p:tags r:id="rId7"/>
              </p:custDataLst>
            </p:nvPr>
          </p:nvSpPr>
          <p:spPr>
            <a:xfrm>
              <a:off x="3039278" y="2596473"/>
              <a:ext cx="8723" cy="55288"/>
            </a:xfrm>
            <a:custGeom>
              <a:avLst/>
              <a:gdLst/>
              <a:ahLst/>
              <a:cxnLst/>
              <a:rect l="0" t="0" r="0" b="0"/>
              <a:pathLst>
                <a:path w="8723" h="55288">
                  <a:moveTo>
                    <a:pt x="0" y="0"/>
                  </a:moveTo>
                  <a:lnTo>
                    <a:pt x="0" y="0"/>
                  </a:lnTo>
                  <a:lnTo>
                    <a:pt x="2825" y="10477"/>
                  </a:lnTo>
                  <a:lnTo>
                    <a:pt x="6101" y="21825"/>
                  </a:lnTo>
                  <a:lnTo>
                    <a:pt x="8722" y="55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0"/>
          <p:cNvGrpSpPr/>
          <p:nvPr/>
        </p:nvGrpSpPr>
        <p:grpSpPr>
          <a:xfrm>
            <a:off x="3203544" y="1988222"/>
            <a:ext cx="1586183" cy="686399"/>
            <a:chOff x="3203544" y="1988222"/>
            <a:chExt cx="1586183" cy="686399"/>
          </a:xfrm>
        </p:grpSpPr>
        <p:sp>
          <p:nvSpPr>
            <p:cNvPr id="16" name="SMARTInkShape-14"/>
            <p:cNvSpPr/>
            <p:nvPr>
              <p:custDataLst>
                <p:tags r:id="rId1"/>
              </p:custDataLst>
            </p:nvPr>
          </p:nvSpPr>
          <p:spPr>
            <a:xfrm>
              <a:off x="4650138" y="1988222"/>
              <a:ext cx="139589" cy="4676"/>
            </a:xfrm>
            <a:custGeom>
              <a:avLst/>
              <a:gdLst/>
              <a:ahLst/>
              <a:cxnLst/>
              <a:rect l="0" t="0" r="0" b="0"/>
              <a:pathLst>
                <a:path w="139589" h="4676">
                  <a:moveTo>
                    <a:pt x="139588" y="0"/>
                  </a:moveTo>
                  <a:lnTo>
                    <a:pt x="139588" y="0"/>
                  </a:lnTo>
                  <a:lnTo>
                    <a:pt x="129724" y="81"/>
                  </a:lnTo>
                  <a:lnTo>
                    <a:pt x="98536" y="253"/>
                  </a:lnTo>
                  <a:lnTo>
                    <a:pt x="66738" y="1215"/>
                  </a:lnTo>
                  <a:lnTo>
                    <a:pt x="34533" y="2703"/>
                  </a:lnTo>
                  <a:lnTo>
                    <a:pt x="2056" y="4541"/>
                  </a:lnTo>
                  <a:lnTo>
                    <a:pt x="0" y="4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"/>
            <p:cNvSpPr/>
            <p:nvPr>
              <p:custDataLst>
                <p:tags r:id="rId2"/>
              </p:custDataLst>
            </p:nvPr>
          </p:nvSpPr>
          <p:spPr>
            <a:xfrm>
              <a:off x="3203544" y="2618676"/>
              <a:ext cx="17092" cy="55945"/>
            </a:xfrm>
            <a:custGeom>
              <a:avLst/>
              <a:gdLst/>
              <a:ahLst/>
              <a:cxnLst/>
              <a:rect l="0" t="0" r="0" b="0"/>
              <a:pathLst>
                <a:path w="17092" h="55945">
                  <a:moveTo>
                    <a:pt x="17091" y="0"/>
                  </a:moveTo>
                  <a:lnTo>
                    <a:pt x="17091" y="0"/>
                  </a:lnTo>
                  <a:lnTo>
                    <a:pt x="5897" y="35397"/>
                  </a:lnTo>
                  <a:lnTo>
                    <a:pt x="344" y="54946"/>
                  </a:lnTo>
                  <a:lnTo>
                    <a:pt x="0" y="55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19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today……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--------------------------------------------------------------------------------------------------</a:t>
            </a:r>
          </a:p>
          <a:p>
            <a:endParaRPr lang="en-US" dirty="0"/>
          </a:p>
          <a:p>
            <a:r>
              <a:rPr lang="en-US" dirty="0" smtClean="0"/>
              <a:t>CYCLICAL NATURE OF OUR POLITICAL SYSTEM FROM PERIODS WHERE THE FEDERAL GOVERNMENT EXPANDS ITS POWER TO PERIODS WHEN IT SHRINKS ITS ROLE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unicameral legislature with each state having one vote regardless of size or population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u="sng" dirty="0" smtClean="0"/>
              <a:t>Great Compromise: </a:t>
            </a:r>
            <a:r>
              <a:rPr lang="en-US" sz="2400" dirty="0" smtClean="0"/>
              <a:t>a BICAMERAL legislature with each state having equal representation in Senate and  according to population in the House of Representatives (some feared the unruly nature of the masses)</a:t>
            </a:r>
          </a:p>
          <a:p>
            <a:endParaRPr lang="en-US" sz="2400" dirty="0"/>
          </a:p>
          <a:p>
            <a:r>
              <a:rPr lang="en-US" sz="2400" b="1" u="sng" dirty="0" smtClean="0"/>
              <a:t>3/5ths Compromise</a:t>
            </a:r>
            <a:r>
              <a:rPr lang="en-US" sz="2400" dirty="0" smtClean="0"/>
              <a:t>:  slaves would be counted as 3/5ths for taxation and representation </a:t>
            </a:r>
          </a:p>
          <a:p>
            <a:r>
              <a:rPr lang="en-US" sz="2400" dirty="0" smtClean="0"/>
              <a:t>(Legitimizes slavery)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 executive to administer and enforce acts of Congress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President as chief of executive of the nation</a:t>
            </a:r>
          </a:p>
          <a:p>
            <a:endParaRPr lang="en-US" sz="3600" dirty="0"/>
          </a:p>
          <a:p>
            <a:r>
              <a:rPr lang="en-US" sz="3600" dirty="0" smtClean="0"/>
              <a:t>Electoral College-must win a majority of a states popular vote to win its electoral votes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86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No national court system</a:t>
            </a:r>
          </a:p>
          <a:p>
            <a:r>
              <a:rPr lang="en-US" sz="3600" b="1" i="1" dirty="0" smtClean="0"/>
              <a:t>“The voice of the people has been said to be the voice of God; gut it is not true in fact.  The people are turbulent and changing, they seldom judge or determine right…Can a democratic assembly who annually revolve in the mass of the people, be supposed steadily to pursue the public good?  Nothing but a permanent body can check the imprudence of democracy”.. Alexander Hamilton</a:t>
            </a:r>
            <a:r>
              <a:rPr lang="en-US" sz="3600" b="1" dirty="0" smtClean="0"/>
              <a:t>	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A national system of courts, headed by the United States Supreme Court (meant to check the power of the masses)</a:t>
            </a:r>
          </a:p>
          <a:p>
            <a:endParaRPr lang="en-US" sz="3600" dirty="0"/>
          </a:p>
          <a:p>
            <a:r>
              <a:rPr lang="en-US" sz="3600" dirty="0" smtClean="0"/>
              <a:t>No real power until Marbury v. Madison 1803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45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Lawmaking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Enactment of legislation required nine out of 13 votes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Enactment of legislation by a simple majority in each house of Congress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65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to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Congress had no power to levy and collect taxes or duties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Congress has the power to levy taxes and establish duties on imports (tariffs)</a:t>
            </a:r>
          </a:p>
          <a:p>
            <a:endParaRPr lang="en-US" sz="3600" dirty="0"/>
          </a:p>
          <a:p>
            <a:r>
              <a:rPr lang="en-US" sz="3600" dirty="0" smtClean="0"/>
              <a:t>No export taxes allowed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44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Congress had no power to regulate trade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Congress has the power to regulate interstate and foreign commerce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10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Articles could be amended only by the consent of all states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Constitution can be amended by proposals passed by 2/3rds vote of both houses of Congress or by a national convention and ratified by 3/4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states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178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Articles represented only a “firm league of friendship” among the states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Constitution is the supreme law of the land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85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168</TotalTime>
  <Words>669</Words>
  <Application>Microsoft Office PowerPoint</Application>
  <PresentationFormat>Custom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Integral</vt:lpstr>
      <vt:lpstr>Constitutional Convention 1787</vt:lpstr>
      <vt:lpstr>Legislation</vt:lpstr>
      <vt:lpstr>Executive</vt:lpstr>
      <vt:lpstr>Judicial</vt:lpstr>
      <vt:lpstr>Lawmaking ability</vt:lpstr>
      <vt:lpstr>Power to tax</vt:lpstr>
      <vt:lpstr>Trade</vt:lpstr>
      <vt:lpstr>Amending the Constitution</vt:lpstr>
      <vt:lpstr>Power of the Federal Government</vt:lpstr>
      <vt:lpstr>Federalism: division of power between the federal gov’t and the states</vt:lpstr>
      <vt:lpstr>How much power should the federal government have??</vt:lpstr>
      <vt:lpstr>Development of First Political Parties</vt:lpstr>
      <vt:lpstr>Anti-Federalist Argument</vt:lpstr>
      <vt:lpstr>Federalist Argument </vt:lpstr>
      <vt:lpstr>Led to First political parties</vt:lpstr>
      <vt:lpstr>Impact today……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Convention 1787</dc:title>
  <dc:creator>Lisa Scherer</dc:creator>
  <cp:lastModifiedBy>Lisa Scherer</cp:lastModifiedBy>
  <cp:revision>18</cp:revision>
  <cp:lastPrinted>2015-10-08T13:40:27Z</cp:lastPrinted>
  <dcterms:created xsi:type="dcterms:W3CDTF">2015-10-07T20:52:51Z</dcterms:created>
  <dcterms:modified xsi:type="dcterms:W3CDTF">2016-10-19T12:14:09Z</dcterms:modified>
</cp:coreProperties>
</file>