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4"/>
  </p:notesMasterIdLst>
  <p:handoutMasterIdLst>
    <p:handoutMasterId r:id="rId25"/>
  </p:handoutMasterIdLst>
  <p:sldIdLst>
    <p:sldId id="256" r:id="rId3"/>
    <p:sldId id="257" r:id="rId4"/>
    <p:sldId id="258" r:id="rId5"/>
    <p:sldId id="259" r:id="rId6"/>
    <p:sldId id="260" r:id="rId7"/>
    <p:sldId id="263" r:id="rId8"/>
    <p:sldId id="264" r:id="rId9"/>
    <p:sldId id="265" r:id="rId10"/>
    <p:sldId id="266" r:id="rId11"/>
    <p:sldId id="267" r:id="rId12"/>
    <p:sldId id="269" r:id="rId13"/>
    <p:sldId id="268" r:id="rId14"/>
    <p:sldId id="271" r:id="rId15"/>
    <p:sldId id="278" r:id="rId16"/>
    <p:sldId id="272" r:id="rId17"/>
    <p:sldId id="273" r:id="rId18"/>
    <p:sldId id="274" r:id="rId19"/>
    <p:sldId id="276" r:id="rId20"/>
    <p:sldId id="277" r:id="rId21"/>
    <p:sldId id="279" r:id="rId22"/>
    <p:sldId id="28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4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68DBB0-7279-431F-AF49-9C9D63FE8804}" type="datetimeFigureOut">
              <a:rPr lang="en-US" smtClean="0"/>
              <a:t>11/6/2015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F50F05C-87BD-402F-AE1A-A52F38ED564B}" type="slidenum">
              <a:rPr lang="en-US" smtClean="0"/>
              <a:t>‹#›</a:t>
            </a:fld>
            <a:endParaRPr lang="en-US"/>
          </a:p>
        </p:txBody>
      </p:sp>
    </p:spTree>
    <p:extLst>
      <p:ext uri="{BB962C8B-B14F-4D97-AF65-F5344CB8AC3E}">
        <p14:creationId xmlns:p14="http://schemas.microsoft.com/office/powerpoint/2010/main" val="2313689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F5F91D-51C9-4314-A4B1-D90E50F73ACB}" type="datetimeFigureOut">
              <a:rPr lang="en-US" smtClean="0"/>
              <a:t>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CC50AA-EF22-43BB-A389-978E3E077F27}" type="slidenum">
              <a:rPr lang="en-US" smtClean="0"/>
              <a:t>‹#›</a:t>
            </a:fld>
            <a:endParaRPr lang="en-US"/>
          </a:p>
        </p:txBody>
      </p:sp>
    </p:spTree>
    <p:extLst>
      <p:ext uri="{BB962C8B-B14F-4D97-AF65-F5344CB8AC3E}">
        <p14:creationId xmlns:p14="http://schemas.microsoft.com/office/powerpoint/2010/main" val="26488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C50AA-EF22-43BB-A389-978E3E077F27}" type="slidenum">
              <a:rPr lang="en-US" smtClean="0"/>
              <a:t>1</a:t>
            </a:fld>
            <a:endParaRPr lang="en-US"/>
          </a:p>
        </p:txBody>
      </p:sp>
    </p:spTree>
    <p:extLst>
      <p:ext uri="{BB962C8B-B14F-4D97-AF65-F5344CB8AC3E}">
        <p14:creationId xmlns:p14="http://schemas.microsoft.com/office/powerpoint/2010/main" val="111132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29CD5DFE-8713-4C48-9A64-07F01CF0D447}" type="slidenum">
              <a:rPr lang="en-US" altLang="en-US">
                <a:latin typeface="Calibri" pitchFamily="34" charset="0"/>
              </a:rPr>
              <a:pPr eaLnBrk="1" hangingPunct="1"/>
              <a:t>11</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D0D62273-2EC8-4550-8B19-97C46D176996}" type="slidenum">
              <a:rPr lang="en-US" altLang="en-US">
                <a:latin typeface="Calibri" pitchFamily="34" charset="0"/>
              </a:rPr>
              <a:pPr eaLnBrk="1" hangingPunct="1"/>
              <a:t>12</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E46F257D-C4D5-4521-BAC4-968070C972AE}" type="slidenum">
              <a:rPr lang="en-US" altLang="en-US">
                <a:latin typeface="Calibri" pitchFamily="34" charset="0"/>
              </a:rPr>
              <a:pPr eaLnBrk="1" hangingPunct="1"/>
              <a:t>13</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40A380B4-2174-4556-A85A-47897071D826}" type="slidenum">
              <a:rPr lang="en-US" altLang="en-US">
                <a:latin typeface="Arial" charset="0"/>
                <a:ea typeface="ＭＳ Ｐゴシック" pitchFamily="34" charset="-128"/>
              </a:rPr>
              <a:pPr eaLnBrk="1" hangingPunct="1"/>
              <a:t>14</a:t>
            </a:fld>
            <a:endParaRPr lang="en-US" altLang="en-US">
              <a:latin typeface="Arial" charset="0"/>
              <a:ea typeface="ＭＳ Ｐゴシック" pitchFamily="34" charset="-128"/>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b="1" dirty="0" smtClean="0">
                <a:latin typeface="Arial" charset="0"/>
                <a:ea typeface="ＭＳ Ｐゴシック" pitchFamily="34" charset="-128"/>
                <a:cs typeface="Arial" charset="0"/>
              </a:rPr>
              <a:t>9.3 Time Lag for</a:t>
            </a:r>
            <a:r>
              <a:rPr lang="en-US" altLang="en-US" b="1" dirty="0" smtClean="0">
                <a:latin typeface="Arial" charset="0"/>
                <a:ea typeface="ＭＳ Ｐゴシック" pitchFamily="34" charset="-128"/>
                <a:cs typeface="Arial" charset="0"/>
              </a:rPr>
              <a:t> </a:t>
            </a:r>
            <a:r>
              <a:rPr lang="ru-RU" altLang="en-US" b="1" dirty="0" smtClean="0">
                <a:latin typeface="Arial" charset="0"/>
                <a:ea typeface="ＭＳ Ｐゴシック" pitchFamily="34" charset="-128"/>
                <a:cs typeface="Arial" charset="0"/>
              </a:rPr>
              <a:t>News 1800–1841</a:t>
            </a:r>
          </a:p>
          <a:p>
            <a:pPr eaLnBrk="1" hangingPunct="1">
              <a:spcBef>
                <a:spcPct val="0"/>
              </a:spcBef>
            </a:pPr>
            <a:r>
              <a:rPr lang="ru-RU" altLang="en-US" dirty="0" smtClean="0">
                <a:latin typeface="Arial" charset="0"/>
                <a:ea typeface="ＭＳ Ｐゴシック" pitchFamily="34" charset="-128"/>
                <a:cs typeface="Arial" charset="0"/>
              </a:rPr>
              <a:t>Improvements in</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communication</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technology and</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transportation</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dramatically reduced</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the time it took for</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news to travel from</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the coastal cities to</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the interior cities.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3EC04D22-9232-437A-964B-9117FD905BF1}" type="slidenum">
              <a:rPr lang="en-US" altLang="en-US">
                <a:latin typeface="Calibri" pitchFamily="34" charset="0"/>
              </a:rPr>
              <a:pPr eaLnBrk="1" hangingPunct="1"/>
              <a:t>15</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ECD755B-F419-40C8-8BBA-3C290951ACF7}" type="slidenum">
              <a:rPr lang="en-US" altLang="en-US">
                <a:latin typeface="Calibri" pitchFamily="34" charset="0"/>
              </a:rPr>
              <a:pPr eaLnBrk="1" hangingPunct="1"/>
              <a:t>16</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210B12E9-5D19-4F60-BF4E-82DC5B247F50}" type="slidenum">
              <a:rPr lang="en-US" altLang="en-US">
                <a:latin typeface="Arial" charset="0"/>
                <a:ea typeface="ＭＳ Ｐゴシック" pitchFamily="34" charset="-128"/>
              </a:rPr>
              <a:pPr eaLnBrk="1" hangingPunct="1"/>
              <a:t>17</a:t>
            </a:fld>
            <a:endParaRPr lang="en-US" altLang="en-US">
              <a:latin typeface="Arial" charset="0"/>
              <a:ea typeface="ＭＳ Ｐゴシック" pitchFamily="34"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b="1" smtClean="0">
                <a:latin typeface="Arial" charset="0"/>
                <a:ea typeface="ＭＳ Ｐゴシック" pitchFamily="34" charset="-128"/>
                <a:cs typeface="Arial" charset="0"/>
              </a:rPr>
              <a:t>9.6 Wealth</a:t>
            </a:r>
            <a:r>
              <a:rPr lang="en-US" altLang="en-US" b="1" smtClean="0">
                <a:latin typeface="Arial" charset="0"/>
                <a:ea typeface="ＭＳ Ｐゴシック" pitchFamily="34" charset="-128"/>
                <a:cs typeface="Arial" charset="0"/>
              </a:rPr>
              <a:t> </a:t>
            </a:r>
            <a:r>
              <a:rPr lang="ru-RU" altLang="en-US" b="1" smtClean="0">
                <a:latin typeface="Arial" charset="0"/>
                <a:ea typeface="ＭＳ Ｐゴシック" pitchFamily="34" charset="-128"/>
                <a:cs typeface="Arial" charset="0"/>
              </a:rPr>
              <a:t>Stratification</a:t>
            </a:r>
          </a:p>
          <a:p>
            <a:pPr eaLnBrk="1" hangingPunct="1">
              <a:spcBef>
                <a:spcPct val="0"/>
              </a:spcBef>
            </a:pPr>
            <a:r>
              <a:rPr lang="ru-RU" altLang="en-US" smtClean="0">
                <a:latin typeface="Arial" charset="0"/>
                <a:ea typeface="ＭＳ Ｐゴシック" pitchFamily="34" charset="-128"/>
                <a:cs typeface="Arial" charset="0"/>
              </a:rPr>
              <a:t>As the nation’s</a:t>
            </a:r>
            <a:r>
              <a:rPr lang="en-US" altLang="en-US" smtClean="0">
                <a:latin typeface="Arial" charset="0"/>
                <a:ea typeface="ＭＳ Ｐゴシック" pitchFamily="34" charset="-128"/>
                <a:cs typeface="Arial" charset="0"/>
              </a:rPr>
              <a:t> </a:t>
            </a:r>
            <a:r>
              <a:rPr lang="ru-RU" altLang="en-US" smtClean="0">
                <a:latin typeface="Arial" charset="0"/>
                <a:ea typeface="ＭＳ Ｐゴシック" pitchFamily="34" charset="-128"/>
                <a:cs typeface="Arial" charset="0"/>
              </a:rPr>
              <a:t>wealth grew during</a:t>
            </a:r>
            <a:r>
              <a:rPr lang="en-US" altLang="en-US" smtClean="0">
                <a:latin typeface="Arial" charset="0"/>
                <a:ea typeface="ＭＳ Ｐゴシック" pitchFamily="34" charset="-128"/>
                <a:cs typeface="Arial" charset="0"/>
              </a:rPr>
              <a:t> </a:t>
            </a:r>
            <a:r>
              <a:rPr lang="ru-RU" altLang="en-US" smtClean="0">
                <a:latin typeface="Arial" charset="0"/>
                <a:ea typeface="ＭＳ Ｐゴシック" pitchFamily="34" charset="-128"/>
                <a:cs typeface="Arial" charset="0"/>
              </a:rPr>
              <a:t>the first half of the</a:t>
            </a:r>
            <a:r>
              <a:rPr lang="en-US" altLang="en-US" smtClean="0">
                <a:latin typeface="Arial" charset="0"/>
                <a:ea typeface="ＭＳ Ｐゴシック" pitchFamily="34" charset="-128"/>
                <a:cs typeface="Arial" charset="0"/>
              </a:rPr>
              <a:t> </a:t>
            </a:r>
            <a:r>
              <a:rPr lang="ru-RU" altLang="en-US" smtClean="0">
                <a:latin typeface="Arial" charset="0"/>
                <a:ea typeface="ＭＳ Ｐゴシック" pitchFamily="34" charset="-128"/>
                <a:cs typeface="Arial" charset="0"/>
              </a:rPr>
              <a:t>nineteenth century, it</a:t>
            </a:r>
            <a:r>
              <a:rPr lang="en-US" altLang="en-US" smtClean="0">
                <a:latin typeface="Arial" charset="0"/>
                <a:ea typeface="ＭＳ Ｐゴシック" pitchFamily="34" charset="-128"/>
                <a:cs typeface="Arial" charset="0"/>
              </a:rPr>
              <a:t> </a:t>
            </a:r>
            <a:r>
              <a:rPr lang="ru-RU" altLang="en-US" smtClean="0">
                <a:latin typeface="Arial" charset="0"/>
                <a:ea typeface="ＭＳ Ｐゴシック" pitchFamily="34" charset="-128"/>
                <a:cs typeface="Arial" charset="0"/>
              </a:rPr>
              <a:t>became more concentrated</a:t>
            </a:r>
            <a:r>
              <a:rPr lang="en-US" altLang="en-US" smtClean="0">
                <a:latin typeface="Arial" charset="0"/>
                <a:ea typeface="ＭＳ Ｐゴシック" pitchFamily="34" charset="-128"/>
                <a:cs typeface="Arial" charset="0"/>
              </a:rPr>
              <a:t> in fewer </a:t>
            </a:r>
            <a:r>
              <a:rPr lang="ru-RU" altLang="en-US" smtClean="0">
                <a:latin typeface="Arial" charset="0"/>
                <a:ea typeface="ＭＳ Ｐゴシック" pitchFamily="34" charset="-128"/>
                <a:cs typeface="Arial" charset="0"/>
              </a:rPr>
              <a:t>hands. The</a:t>
            </a:r>
            <a:r>
              <a:rPr lang="en-US" altLang="en-US" smtClean="0">
                <a:latin typeface="Arial" charset="0"/>
                <a:ea typeface="ＭＳ Ｐゴシック" pitchFamily="34" charset="-128"/>
                <a:cs typeface="Arial" charset="0"/>
              </a:rPr>
              <a:t> rich </a:t>
            </a:r>
            <a:r>
              <a:rPr lang="ru-RU" altLang="en-US" smtClean="0">
                <a:latin typeface="Arial" charset="0"/>
                <a:ea typeface="ＭＳ Ｐゴシック" pitchFamily="34" charset="-128"/>
                <a:cs typeface="Arial" charset="0"/>
              </a:rPr>
              <a:t>controlled</a:t>
            </a:r>
            <a:r>
              <a:rPr lang="en-US" altLang="en-US" smtClean="0">
                <a:latin typeface="Arial" charset="0"/>
                <a:ea typeface="ＭＳ Ｐゴシック" pitchFamily="34" charset="-128"/>
                <a:cs typeface="Arial" charset="0"/>
              </a:rPr>
              <a:t> </a:t>
            </a:r>
            <a:r>
              <a:rPr lang="ru-RU" altLang="en-US" smtClean="0">
                <a:latin typeface="Arial" charset="0"/>
                <a:ea typeface="ＭＳ Ｐゴシック" pitchFamily="34" charset="-128"/>
                <a:cs typeface="Arial" charset="0"/>
              </a:rPr>
              <a:t>an even larger</a:t>
            </a:r>
            <a:r>
              <a:rPr lang="en-US" altLang="en-US" smtClean="0">
                <a:latin typeface="Arial" charset="0"/>
                <a:ea typeface="ＭＳ Ｐゴシック" pitchFamily="34" charset="-128"/>
                <a:cs typeface="Arial" charset="0"/>
              </a:rPr>
              <a:t> </a:t>
            </a:r>
            <a:r>
              <a:rPr lang="ru-RU" altLang="en-US" smtClean="0">
                <a:latin typeface="Arial" charset="0"/>
                <a:ea typeface="ＭＳ Ｐゴシック" pitchFamily="34" charset="-128"/>
                <a:cs typeface="Arial" charset="0"/>
              </a:rPr>
              <a:t>percentage of the</a:t>
            </a:r>
            <a:r>
              <a:rPr lang="en-US" altLang="en-US" smtClean="0">
                <a:latin typeface="Arial" charset="0"/>
                <a:ea typeface="ＭＳ Ｐゴシック" pitchFamily="34" charset="-128"/>
                <a:cs typeface="Arial" charset="0"/>
              </a:rPr>
              <a:t> </a:t>
            </a:r>
            <a:r>
              <a:rPr lang="ru-RU" altLang="en-US" smtClean="0">
                <a:latin typeface="Arial" charset="0"/>
                <a:ea typeface="ＭＳ Ｐゴシック" pitchFamily="34" charset="-128"/>
                <a:cs typeface="Arial" charset="0"/>
              </a:rPr>
              <a:t>nation’s wealth </a:t>
            </a:r>
            <a:r>
              <a:rPr lang="en-US" altLang="en-US" smtClean="0">
                <a:latin typeface="Arial" charset="0"/>
                <a:ea typeface="ＭＳ Ｐゴシック" pitchFamily="34" charset="-128"/>
                <a:cs typeface="Arial" charset="0"/>
              </a:rPr>
              <a:t>mid-</a:t>
            </a:r>
            <a:r>
              <a:rPr lang="ru-RU" altLang="en-US" smtClean="0">
                <a:latin typeface="Arial" charset="0"/>
                <a:ea typeface="ＭＳ Ｐゴシック" pitchFamily="34" charset="-128"/>
                <a:cs typeface="Arial" charset="0"/>
              </a:rPr>
              <a:t>century.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C1EC0EA1-0DEB-4440-BA94-880CBE78CA81}" type="slidenum">
              <a:rPr lang="en-US" altLang="en-US">
                <a:latin typeface="Arial" charset="0"/>
                <a:ea typeface="ＭＳ Ｐゴシック" pitchFamily="34" charset="-128"/>
              </a:rPr>
              <a:pPr eaLnBrk="1" hangingPunct="1"/>
              <a:t>18</a:t>
            </a:fld>
            <a:endParaRPr lang="en-US" altLang="en-US">
              <a:latin typeface="Arial" charset="0"/>
              <a:ea typeface="ＭＳ Ｐゴシック" pitchFamily="34" charset="-128"/>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b="1" dirty="0" smtClean="0">
                <a:latin typeface="Arial" charset="0"/>
                <a:ea typeface="ＭＳ Ｐゴシック" pitchFamily="34" charset="-128"/>
                <a:cs typeface="Arial" charset="0"/>
              </a:rPr>
              <a:t>Image 9.9: Sources of European Immigration</a:t>
            </a:r>
          </a:p>
          <a:p>
            <a:pPr eaLnBrk="1" hangingPunct="1">
              <a:spcBef>
                <a:spcPct val="0"/>
              </a:spcBef>
            </a:pPr>
            <a:r>
              <a:rPr lang="en-US" altLang="en-US" dirty="0" smtClean="0">
                <a:latin typeface="Arial" charset="0"/>
                <a:ea typeface="ＭＳ Ｐゴシック" pitchFamily="34" charset="-128"/>
                <a:cs typeface="Arial" charset="0"/>
              </a:rPr>
              <a:t>I</a:t>
            </a:r>
            <a:r>
              <a:rPr lang="ru-RU" altLang="en-US" dirty="0" smtClean="0">
                <a:latin typeface="Arial" charset="0"/>
                <a:ea typeface="ＭＳ Ｐゴシック" pitchFamily="34" charset="-128"/>
                <a:cs typeface="Arial" charset="0"/>
              </a:rPr>
              <a:t>mmigrants from Germany and Ireland</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changed the population mix in </a:t>
            </a:r>
            <a:r>
              <a:rPr lang="en-US" altLang="en-US" dirty="0" smtClean="0">
                <a:latin typeface="Arial" charset="0"/>
                <a:ea typeface="ＭＳ Ｐゴシック" pitchFamily="34" charset="-128"/>
                <a:cs typeface="Arial" charset="0"/>
              </a:rPr>
              <a:t>much </a:t>
            </a:r>
            <a:r>
              <a:rPr lang="ru-RU" altLang="en-US" dirty="0" smtClean="0">
                <a:latin typeface="Arial" charset="0"/>
                <a:ea typeface="ＭＳ Ｐゴシック" pitchFamily="34" charset="-128"/>
                <a:cs typeface="Arial" charset="0"/>
              </a:rPr>
              <a:t>of the nation. The</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influx of Catholic immigrants in particular resulted in tensions</a:t>
            </a:r>
            <a:r>
              <a:rPr lang="en-US" altLang="en-US" dirty="0" smtClean="0">
                <a:latin typeface="Arial" charset="0"/>
                <a:ea typeface="ＭＳ Ｐゴシック" pitchFamily="34" charset="-128"/>
                <a:cs typeface="Arial" charset="0"/>
              </a:rPr>
              <a:t> </a:t>
            </a:r>
            <a:r>
              <a:rPr lang="ru-RU" altLang="en-US" dirty="0" smtClean="0">
                <a:latin typeface="Arial" charset="0"/>
                <a:ea typeface="ＭＳ Ｐゴシック" pitchFamily="34" charset="-128"/>
                <a:cs typeface="Arial" charset="0"/>
              </a:rPr>
              <a:t>with Protestant</a:t>
            </a:r>
            <a:r>
              <a:rPr lang="en-US" altLang="en-US" dirty="0" smtClean="0">
                <a:latin typeface="Arial" charset="0"/>
                <a:ea typeface="ＭＳ Ｐゴシック" pitchFamily="34" charset="-128"/>
                <a:cs typeface="Arial" charset="0"/>
              </a:rPr>
              <a:t>s</a:t>
            </a:r>
            <a:r>
              <a:rPr lang="ru-RU" altLang="en-US" dirty="0" smtClean="0">
                <a:latin typeface="Arial" charset="0"/>
                <a:ea typeface="ＭＳ Ｐゴシック" pitchFamily="34" charset="-128"/>
                <a:cs typeface="Arial" charset="0"/>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1101729C-1A0E-4C1C-B6C4-15C083C9DE21}" type="slidenum">
              <a:rPr lang="en-US" altLang="en-US">
                <a:latin typeface="Arial" charset="0"/>
                <a:ea typeface="ＭＳ Ｐゴシック" pitchFamily="34" charset="-128"/>
              </a:rPr>
              <a:pPr eaLnBrk="1" hangingPunct="1"/>
              <a:t>19</a:t>
            </a:fld>
            <a:endParaRPr lang="en-US" altLang="en-US">
              <a:latin typeface="Arial" charset="0"/>
              <a:ea typeface="ＭＳ Ｐゴシック" pitchFamily="34"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b="1" smtClean="0">
              <a:latin typeface="Arial" charset="0"/>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1" dirty="0">
                <a:latin typeface="Arial" charset="0"/>
                <a:cs typeface="Arial" charset="0"/>
              </a:rPr>
              <a:t>Chapter Opener: The Tree of Liberty (page 253)</a:t>
            </a:r>
            <a:endParaRPr lang="en-US" altLang="en-US" sz="900" dirty="0">
              <a:latin typeface="Arial" charset="0"/>
              <a:cs typeface="Arial" charset="0"/>
            </a:endParaRPr>
          </a:p>
          <a:p>
            <a:pPr eaLnBrk="1" hangingPunct="1">
              <a:spcBef>
                <a:spcPct val="0"/>
              </a:spcBef>
            </a:pPr>
            <a:r>
              <a:rPr lang="en-US" altLang="en-US" sz="900" u="sng" dirty="0">
                <a:latin typeface="Arial" charset="0"/>
                <a:cs typeface="Arial" charset="0"/>
              </a:rPr>
              <a:t>Text Excerpt: </a:t>
            </a:r>
            <a:r>
              <a:rPr lang="en-US" altLang="en-US" sz="900" dirty="0">
                <a:latin typeface="Arial" charset="0"/>
                <a:cs typeface="Arial" charset="0"/>
              </a:rPr>
              <a:t>This image, </a:t>
            </a:r>
            <a:r>
              <a:rPr lang="en-US" altLang="en-US" sz="900" i="1" dirty="0">
                <a:latin typeface="Arial" charset="0"/>
                <a:cs typeface="Arial" charset="0"/>
              </a:rPr>
              <a:t>The Tree of Liberty </a:t>
            </a:r>
            <a:r>
              <a:rPr lang="en-US" altLang="en-US" sz="900" dirty="0">
                <a:latin typeface="Arial" charset="0"/>
                <a:cs typeface="Arial" charset="0"/>
              </a:rPr>
              <a:t>(1846), illustrates the radical differences between the vision of liberty defended by Northern proponents of free labor and that of Southern defenders of slavery. On the right side of the tree, a slaveholder reclining in a chair while fanned by a slave announces, “Surrounded by slaves &amp; basking at ease by their labor we can have a clearer conception of the value of liberty.” On the other side of the tree, the artist has placed two industrious farmers conversing, and young mill women in front of their factory.</a:t>
            </a:r>
          </a:p>
          <a:p>
            <a:pPr eaLnBrk="1" hangingPunct="1">
              <a:spcBef>
                <a:spcPct val="0"/>
              </a:spcBef>
            </a:pPr>
            <a:r>
              <a:rPr lang="en-US" altLang="en-US" sz="900" u="sng" dirty="0">
                <a:latin typeface="Arial" charset="0"/>
                <a:cs typeface="Arial" charset="0"/>
              </a:rPr>
              <a:t>Background: </a:t>
            </a:r>
            <a:r>
              <a:rPr lang="en-US" altLang="en-US" sz="900" i="1" dirty="0">
                <a:latin typeface="Arial" charset="0"/>
                <a:cs typeface="Arial" charset="0"/>
              </a:rPr>
              <a:t>The Tree of Liberty </a:t>
            </a:r>
            <a:r>
              <a:rPr lang="en-US" altLang="en-US" sz="900" dirty="0">
                <a:latin typeface="Arial" charset="0"/>
                <a:cs typeface="Arial" charset="0"/>
              </a:rPr>
              <a:t>is a complex image that contrasts the world of Northern free labor with Southern slavery. Much of the discussion occurring in the image—particularly on the side depicting free labor—focuses on the issue of tariffs and their impact on Northern industry and agriculture. The artist has included a mill, and a group of mill girls. The abolitionist sympathies of the artist are also evident. One of the farmers conversing on the lower left states emphatically that “No! dear as freedom is, &amp; in my heart's just estimation prized above all price I'd rather be myself the slave &amp; wear the bonds than fasten them on him.” On the opposing side, scenes of Southern dissipation and tyranny abound. A slaveholder reclines in a chair while his slave fans him. Another master stands with a whip in hand ready to discipline his bondsmen.</a:t>
            </a:r>
          </a:p>
          <a:p>
            <a:pPr eaLnBrk="1" hangingPunct="1">
              <a:spcBef>
                <a:spcPct val="0"/>
              </a:spcBef>
            </a:pPr>
            <a:r>
              <a:rPr lang="en-US" altLang="en-US" sz="900" u="sng" dirty="0">
                <a:latin typeface="Arial" charset="0"/>
                <a:cs typeface="Arial" charset="0"/>
              </a:rPr>
              <a:t>Chapter Connections: </a:t>
            </a:r>
            <a:r>
              <a:rPr lang="en-US" altLang="en-US" sz="900" dirty="0">
                <a:latin typeface="Arial" charset="0"/>
                <a:cs typeface="Arial" charset="0"/>
              </a:rPr>
              <a:t>The focus of this image is on the radically different economic worlds of the North and the South. Factory work—including the new labor source, mill girls—is prominently featured. Commercial agriculture is contrasted with slave labor. A group of men boast that “O America! vast—wide—extended; a population increasing almost past calculation, embracing within thy limits some of almost</a:t>
            </a:r>
            <a:r>
              <a:rPr lang="en-US" altLang="en-US" sz="900" u="sng" dirty="0">
                <a:latin typeface="Arial" charset="0"/>
                <a:cs typeface="Arial" charset="0"/>
              </a:rPr>
              <a:t> </a:t>
            </a:r>
            <a:r>
              <a:rPr lang="en-US" altLang="en-US" sz="900" dirty="0">
                <a:latin typeface="Arial" charset="0"/>
                <a:cs typeface="Arial" charset="0"/>
              </a:rPr>
              <a:t>every nation; a refuge for the weary &amp; distressed a home for the free.” Immigration provided one source of cheap labor, an essential ingredient of the North's economic prosperity. Although this artist's abolitionist views lead him to cast Northerners as champions of freedom and Southerners as supporters of despotism, Southerners viewed their own system as no less committed to American ideals of freedom. Indeed, one Southerner expressly states his view that the freedom from want that his slaves provide allows him to have an even better understanding of liberty than those in the North.</a:t>
            </a:r>
          </a:p>
          <a:p>
            <a:pPr eaLnBrk="1" hangingPunct="1">
              <a:spcBef>
                <a:spcPct val="0"/>
              </a:spcBef>
            </a:pPr>
            <a:r>
              <a:rPr lang="en-US" altLang="en-US" sz="900" u="sng" dirty="0">
                <a:latin typeface="Arial" charset="0"/>
                <a:cs typeface="Arial" charset="0"/>
              </a:rPr>
              <a:t>Discussion Questions:</a:t>
            </a:r>
            <a:endParaRPr lang="en-US" altLang="en-US" sz="900" dirty="0">
              <a:latin typeface="Arial" charset="0"/>
              <a:cs typeface="Arial" charset="0"/>
            </a:endParaRPr>
          </a:p>
          <a:p>
            <a:pPr eaLnBrk="1" hangingPunct="1">
              <a:spcBef>
                <a:spcPct val="0"/>
              </a:spcBef>
              <a:buFont typeface="Calibri" pitchFamily="34" charset="0"/>
              <a:buAutoNum type="arabicPeriod"/>
            </a:pPr>
            <a:r>
              <a:rPr lang="en-US" altLang="en-US" sz="900" dirty="0">
                <a:latin typeface="Arial" charset="0"/>
                <a:cs typeface="Arial" charset="0"/>
              </a:rPr>
              <a:t>What symbols of Northern free labor does the artist include?</a:t>
            </a:r>
          </a:p>
          <a:p>
            <a:pPr eaLnBrk="1" hangingPunct="1">
              <a:spcBef>
                <a:spcPct val="0"/>
              </a:spcBef>
              <a:buFont typeface="Calibri" pitchFamily="34" charset="0"/>
              <a:buAutoNum type="arabicPeriod"/>
            </a:pPr>
            <a:r>
              <a:rPr lang="en-US" altLang="en-US" sz="900" dirty="0">
                <a:latin typeface="Arial" charset="0"/>
                <a:cs typeface="Arial" charset="0"/>
              </a:rPr>
              <a:t>How is Southern slavery portrayed?</a:t>
            </a:r>
          </a:p>
          <a:p>
            <a:pPr eaLnBrk="1" hangingPunct="1">
              <a:spcBef>
                <a:spcPct val="0"/>
              </a:spcBef>
            </a:pPr>
            <a:r>
              <a:rPr lang="en-US" altLang="en-US" dirty="0" smtClean="0">
                <a:latin typeface="Arial" charset="0"/>
                <a:cs typeface="Arial"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1" dirty="0">
                <a:latin typeface="Arial" charset="0"/>
                <a:ea typeface="ＭＳ Ｐゴシック" pitchFamily="34" charset="-128"/>
                <a:cs typeface="Arial" charset="0"/>
              </a:rPr>
              <a:t>Chapter Opener: </a:t>
            </a:r>
            <a:r>
              <a:rPr lang="en-US" altLang="ja-JP" sz="800" b="1" dirty="0">
                <a:latin typeface="Arial" charset="0"/>
                <a:cs typeface="Arial" charset="0"/>
              </a:rPr>
              <a:t>“The Way of Good and Evil” (page 283)</a:t>
            </a:r>
            <a:endParaRPr lang="en-US" altLang="ja-JP" sz="800" dirty="0">
              <a:latin typeface="Arial" charset="0"/>
              <a:cs typeface="Arial" charset="0"/>
            </a:endParaRPr>
          </a:p>
          <a:p>
            <a:pPr eaLnBrk="1" hangingPunct="1">
              <a:spcBef>
                <a:spcPct val="0"/>
              </a:spcBef>
            </a:pPr>
            <a:r>
              <a:rPr lang="en-US" altLang="en-US" sz="800" u="sng" dirty="0">
                <a:latin typeface="Arial" charset="0"/>
                <a:ea typeface="ＭＳ Ｐゴシック" pitchFamily="34" charset="-128"/>
                <a:cs typeface="Arial" charset="0"/>
              </a:rPr>
              <a:t>Text Excerpt:</a:t>
            </a:r>
            <a:r>
              <a:rPr lang="en-US" altLang="en-US" sz="800" dirty="0">
                <a:latin typeface="Arial" charset="0"/>
                <a:ea typeface="ＭＳ Ｐゴシック" pitchFamily="34" charset="-128"/>
                <a:cs typeface="Arial" charset="0"/>
              </a:rPr>
              <a:t> The expansion of democracy and the changes resulting from the market revolution left Americans concerned about their lives and the nation’</a:t>
            </a:r>
            <a:r>
              <a:rPr lang="en-US" altLang="ja-JP" sz="800" dirty="0">
                <a:latin typeface="Arial" charset="0"/>
                <a:cs typeface="Arial" charset="0"/>
              </a:rPr>
              <a:t>s future. Rising inequality and a bitter debate over slavery intensified anxieties. In this popular lithograph, “The Way of Good and Evil”, the artist portrays the social ills facing America, including alcoholism, prostitution, and crime. A tavern, brothel, and prison represent the path of destruction. Different buildings—a school, home, and church—anchor the center. The path to salvation leads from these institutions through college and eventually up into heaven. In the artist’s view, Americans faced a clear choice: salvation or eternal damnation.</a:t>
            </a:r>
          </a:p>
          <a:p>
            <a:pPr eaLnBrk="1" hangingPunct="1">
              <a:spcBef>
                <a:spcPct val="0"/>
              </a:spcBef>
            </a:pPr>
            <a:r>
              <a:rPr lang="en-US" altLang="en-US" sz="800" u="sng" dirty="0">
                <a:latin typeface="Arial" charset="0"/>
                <a:ea typeface="ＭＳ Ｐゴシック" pitchFamily="34" charset="-128"/>
                <a:cs typeface="Arial" charset="0"/>
              </a:rPr>
              <a:t>Background:</a:t>
            </a:r>
            <a:r>
              <a:rPr lang="en-US" altLang="en-US" sz="800" dirty="0">
                <a:latin typeface="Arial" charset="0"/>
                <a:ea typeface="ＭＳ Ｐゴシック" pitchFamily="34" charset="-128"/>
                <a:cs typeface="Arial" charset="0"/>
              </a:rPr>
              <a:t> The popular image </a:t>
            </a:r>
            <a:r>
              <a:rPr lang="en-US" altLang="ja-JP" sz="800" dirty="0">
                <a:latin typeface="Arial" charset="0"/>
                <a:cs typeface="Arial" charset="0"/>
              </a:rPr>
              <a:t>“The Way of Good and Evil” reflects the hopes and aspirations of reform-minded Americans during the period after the Great Awakening and before the Civil War. The image presents two opposing paths—one leading to salvation and the other leading to damnation. The rapid changes wrought by the market revolution and the rise of Jacksonian democracy left many Americans feeling that the nation had veered away from its core values. At the same time, the tools provided by the market and the techniques developed in American politics to reach the American people were used by reformers to spread their message. A variety of different religious and secular reform movements emerged in this period to deal with these social ills and offered a host of different solutions to combat these problems. In many cases the solutions to these social problems required changes in institutions, including churches and schools. Reformers also turned to architecture hoping that changes in the built environment would further the cause of reform. </a:t>
            </a:r>
          </a:p>
          <a:p>
            <a:pPr eaLnBrk="1" hangingPunct="1">
              <a:spcBef>
                <a:spcPct val="0"/>
              </a:spcBef>
            </a:pPr>
            <a:r>
              <a:rPr lang="en-US" altLang="en-US" sz="800" u="sng" dirty="0">
                <a:latin typeface="Arial" charset="0"/>
                <a:ea typeface="ＭＳ Ｐゴシック" pitchFamily="34" charset="-128"/>
                <a:cs typeface="Arial" charset="0"/>
              </a:rPr>
              <a:t>Chapter Connections:</a:t>
            </a:r>
            <a:r>
              <a:rPr lang="en-US" altLang="en-US" sz="800" dirty="0">
                <a:latin typeface="Arial" charset="0"/>
                <a:ea typeface="ＭＳ Ｐゴシック" pitchFamily="34" charset="-128"/>
                <a:cs typeface="Arial" charset="0"/>
              </a:rPr>
              <a:t> Among the most prominent evils depicted in this image are prostitution and alcoholism. Both of these issues attracted considerable attention from reformers. The notion that life was a journey along a path was a popular metaphor that shaped everything from the plot lines of many popular novels to the new board games created during this period. Novelists appealing to a mass audience presented tales in which their lead characters endured the trials and tribulations of a world filled with temptations. Choosing the correct path could mean the difference between salvation and ruin. The same underlying metaphor also influenced the creators of the first board games, such as </a:t>
            </a:r>
            <a:r>
              <a:rPr lang="en-US" altLang="ja-JP" sz="800" dirty="0">
                <a:latin typeface="Arial" charset="0"/>
                <a:cs typeface="Arial" charset="0"/>
              </a:rPr>
              <a:t>“The Mansion of Happiness”. Designed to instill values such as chastity, religiosity, and hard work, players of the game moved forward if they landed on virtues and were sent backward if they landed on vices such as alcoholism.</a:t>
            </a:r>
          </a:p>
          <a:p>
            <a:pPr eaLnBrk="1" hangingPunct="1">
              <a:spcBef>
                <a:spcPct val="0"/>
              </a:spcBef>
            </a:pPr>
            <a:r>
              <a:rPr lang="en-US" altLang="en-US" sz="800" u="sng" dirty="0">
                <a:latin typeface="Arial" charset="0"/>
                <a:ea typeface="ＭＳ Ｐゴシック" pitchFamily="34" charset="-128"/>
                <a:cs typeface="Arial" charset="0"/>
              </a:rPr>
              <a:t>Discussion Questions:</a:t>
            </a:r>
            <a:endParaRPr lang="en-US" altLang="en-US" sz="800" dirty="0">
              <a:latin typeface="Arial" charset="0"/>
              <a:ea typeface="ＭＳ Ｐゴシック" pitchFamily="34" charset="-128"/>
              <a:cs typeface="Arial" charset="0"/>
            </a:endParaRPr>
          </a:p>
          <a:p>
            <a:pPr eaLnBrk="1" hangingPunct="1">
              <a:spcBef>
                <a:spcPct val="0"/>
              </a:spcBef>
            </a:pPr>
            <a:r>
              <a:rPr lang="en-US" altLang="en-US" sz="800" dirty="0">
                <a:latin typeface="Arial" charset="0"/>
                <a:ea typeface="ＭＳ Ｐゴシック" pitchFamily="34" charset="-128"/>
                <a:cs typeface="Arial" charset="0"/>
              </a:rPr>
              <a:t>In addition to prostitution and alcoholism, what other social evils depicted in this image threatened America?</a:t>
            </a:r>
          </a:p>
          <a:p>
            <a:pPr eaLnBrk="1" hangingPunct="1">
              <a:spcBef>
                <a:spcPct val="0"/>
              </a:spcBef>
            </a:pPr>
            <a:r>
              <a:rPr lang="en-US" altLang="en-US" sz="800" dirty="0">
                <a:latin typeface="Arial" charset="0"/>
                <a:ea typeface="ＭＳ Ｐゴシック" pitchFamily="34" charset="-128"/>
                <a:cs typeface="Arial" charset="0"/>
              </a:rPr>
              <a:t>What role does education play in the </a:t>
            </a:r>
            <a:r>
              <a:rPr lang="en-US" altLang="ja-JP" sz="800" dirty="0">
                <a:latin typeface="Arial" charset="0"/>
                <a:cs typeface="Arial" charset="0"/>
              </a:rPr>
              <a:t>“The Way of Good and Evil”?</a:t>
            </a:r>
          </a:p>
          <a:p>
            <a:pPr eaLnBrk="1" hangingPunct="1">
              <a:spcBef>
                <a:spcPct val="0"/>
              </a:spcBef>
            </a:pPr>
            <a:r>
              <a:rPr lang="en-US" altLang="en-US" sz="800" dirty="0">
                <a:latin typeface="Arial" charset="0"/>
                <a:ea typeface="ＭＳ Ｐゴシック" pitchFamily="34" charset="-128"/>
                <a:cs typeface="Arial" charset="0"/>
              </a:rPr>
              <a:t>What role does religion play in the </a:t>
            </a:r>
            <a:r>
              <a:rPr lang="en-US" altLang="ja-JP" sz="800" dirty="0">
                <a:latin typeface="Arial" charset="0"/>
                <a:cs typeface="Arial" charset="0"/>
              </a:rPr>
              <a:t>“The Way of Good and Evil”?</a:t>
            </a:r>
            <a:endParaRPr lang="en-US" altLang="en-US" sz="800" dirty="0">
              <a:latin typeface="Arial" charset="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A04FA4E-536C-4BD2-9DAB-85526DBE888B}" type="slidenum">
              <a:rPr lang="en-US" altLang="en-US">
                <a:latin typeface="Calibri" pitchFamily="34" charset="0"/>
              </a:rPr>
              <a:pPr eaLnBrk="1" hangingPunct="1"/>
              <a:t>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7E04121-4187-48E3-96F3-494A1F37880B}" type="slidenum">
              <a:rPr lang="en-US" altLang="en-US">
                <a:latin typeface="Calibri" pitchFamily="34" charset="0"/>
              </a:rPr>
              <a:pPr eaLnBrk="1" hangingPunct="1"/>
              <a:t>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C50AA-EF22-43BB-A389-978E3E077F27}" type="slidenum">
              <a:rPr lang="en-US" smtClean="0"/>
              <a:t>5</a:t>
            </a:fld>
            <a:endParaRPr lang="en-US"/>
          </a:p>
        </p:txBody>
      </p:sp>
    </p:spTree>
    <p:extLst>
      <p:ext uri="{BB962C8B-B14F-4D97-AF65-F5344CB8AC3E}">
        <p14:creationId xmlns:p14="http://schemas.microsoft.com/office/powerpoint/2010/main" val="271452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77C3C318-429A-4AB6-A3F0-CF43035C1E4F}" type="slidenum">
              <a:rPr lang="en-US" altLang="en-US">
                <a:latin typeface="Calibri" pitchFamily="34" charset="0"/>
              </a:rPr>
              <a:pPr eaLnBrk="1" hangingPunct="1"/>
              <a:t>6</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DE2B38C-3D5A-4AAF-811D-D1BD6E041379}" type="slidenum">
              <a:rPr lang="en-US" altLang="en-US">
                <a:latin typeface="Calibri" pitchFamily="34" charset="0"/>
              </a:rPr>
              <a:pPr eaLnBrk="1" hangingPunct="1"/>
              <a:t>8</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57066" indent="-291179" eaLnBrk="0" hangingPunct="0">
              <a:defRPr>
                <a:solidFill>
                  <a:schemeClr val="tx1"/>
                </a:solidFill>
                <a:latin typeface="Georgia" pitchFamily="18" charset="0"/>
                <a:cs typeface="Arial" charset="0"/>
              </a:defRPr>
            </a:lvl2pPr>
            <a:lvl3pPr marL="1164717" indent="-232943" eaLnBrk="0" hangingPunct="0">
              <a:defRPr>
                <a:solidFill>
                  <a:schemeClr val="tx1"/>
                </a:solidFill>
                <a:latin typeface="Georgia" pitchFamily="18" charset="0"/>
                <a:cs typeface="Arial" charset="0"/>
              </a:defRPr>
            </a:lvl3pPr>
            <a:lvl4pPr marL="1630604" indent="-232943" eaLnBrk="0" hangingPunct="0">
              <a:defRPr>
                <a:solidFill>
                  <a:schemeClr val="tx1"/>
                </a:solidFill>
                <a:latin typeface="Georgia" pitchFamily="18" charset="0"/>
                <a:cs typeface="Arial" charset="0"/>
              </a:defRPr>
            </a:lvl4pPr>
            <a:lvl5pPr marL="2096491" indent="-232943" eaLnBrk="0" hangingPunct="0">
              <a:defRPr>
                <a:solidFill>
                  <a:schemeClr val="tx1"/>
                </a:solidFill>
                <a:latin typeface="Georgia" pitchFamily="18" charset="0"/>
                <a:cs typeface="Arial" charset="0"/>
              </a:defRPr>
            </a:lvl5pPr>
            <a:lvl6pPr marL="2562377" indent="-232943" eaLnBrk="0" fontAlgn="base" hangingPunct="0">
              <a:spcBef>
                <a:spcPct val="0"/>
              </a:spcBef>
              <a:spcAft>
                <a:spcPct val="0"/>
              </a:spcAft>
              <a:defRPr>
                <a:solidFill>
                  <a:schemeClr val="tx1"/>
                </a:solidFill>
                <a:latin typeface="Georgia" pitchFamily="18" charset="0"/>
                <a:cs typeface="Arial" charset="0"/>
              </a:defRPr>
            </a:lvl6pPr>
            <a:lvl7pPr marL="3028264" indent="-232943" eaLnBrk="0" fontAlgn="base" hangingPunct="0">
              <a:spcBef>
                <a:spcPct val="0"/>
              </a:spcBef>
              <a:spcAft>
                <a:spcPct val="0"/>
              </a:spcAft>
              <a:defRPr>
                <a:solidFill>
                  <a:schemeClr val="tx1"/>
                </a:solidFill>
                <a:latin typeface="Georgia" pitchFamily="18" charset="0"/>
                <a:cs typeface="Arial" charset="0"/>
              </a:defRPr>
            </a:lvl7pPr>
            <a:lvl8pPr marL="3494151" indent="-232943" eaLnBrk="0" fontAlgn="base" hangingPunct="0">
              <a:spcBef>
                <a:spcPct val="0"/>
              </a:spcBef>
              <a:spcAft>
                <a:spcPct val="0"/>
              </a:spcAft>
              <a:defRPr>
                <a:solidFill>
                  <a:schemeClr val="tx1"/>
                </a:solidFill>
                <a:latin typeface="Georgia" pitchFamily="18" charset="0"/>
                <a:cs typeface="Arial" charset="0"/>
              </a:defRPr>
            </a:lvl8pPr>
            <a:lvl9pPr marL="3960038" indent="-232943"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FF910CBB-4495-4DE9-ABBC-4654B8B48F20}" type="slidenum">
              <a:rPr lang="en-US" altLang="en-US">
                <a:latin typeface="Calibri" pitchFamily="34" charset="0"/>
              </a:rPr>
              <a:pPr eaLnBrk="1" hangingPunct="1"/>
              <a:t>9</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250469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391321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136322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78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endParaRPr lang="en-US" altLang="en-US"/>
          </a:p>
        </p:txBody>
      </p:sp>
      <p:sp>
        <p:nvSpPr>
          <p:cNvPr id="7" name="Footer Placeholder 2"/>
          <p:cNvSpPr>
            <a:spLocks noGrp="1"/>
          </p:cNvSpPr>
          <p:nvPr>
            <p:ph type="ftr" sz="quarter" idx="11"/>
          </p:nvPr>
        </p:nvSpPr>
        <p:spPr/>
        <p:txBody>
          <a:bodyPr/>
          <a:lstStyle>
            <a:lvl1pPr>
              <a:defRPr/>
            </a:lvl1pPr>
          </a:lstStyle>
          <a:p>
            <a:endParaRPr lang="en-US" altLang="en-US"/>
          </a:p>
        </p:txBody>
      </p:sp>
      <p:sp>
        <p:nvSpPr>
          <p:cNvPr id="8" name="Slide Number Placeholder 22"/>
          <p:cNvSpPr>
            <a:spLocks noGrp="1"/>
          </p:cNvSpPr>
          <p:nvPr>
            <p:ph type="sldNum" sz="quarter" idx="12"/>
          </p:nvPr>
        </p:nvSpPr>
        <p:spPr/>
        <p:txBody>
          <a:bodyPr/>
          <a:lstStyle>
            <a:lvl1pPr>
              <a:defRPr/>
            </a:lvl1pPr>
          </a:lstStyle>
          <a:p>
            <a:fld id="{62F8CB81-2EFF-40C4-8191-8C2C04914D27}" type="slidenum">
              <a:rPr lang="en-US" altLang="en-US"/>
              <a:pPr/>
              <a:t>‹#›</a:t>
            </a:fld>
            <a:endParaRPr lang="en-US" altLang="en-US"/>
          </a:p>
        </p:txBody>
      </p:sp>
    </p:spTree>
    <p:extLst>
      <p:ext uri="{BB962C8B-B14F-4D97-AF65-F5344CB8AC3E}">
        <p14:creationId xmlns:p14="http://schemas.microsoft.com/office/powerpoint/2010/main" val="208231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endParaRPr lang="en-US" altLang="en-US"/>
          </a:p>
        </p:txBody>
      </p:sp>
      <p:sp>
        <p:nvSpPr>
          <p:cNvPr id="7" name="Footer Placeholder 2"/>
          <p:cNvSpPr>
            <a:spLocks noGrp="1"/>
          </p:cNvSpPr>
          <p:nvPr>
            <p:ph type="ftr" sz="quarter" idx="11"/>
          </p:nvPr>
        </p:nvSpPr>
        <p:spPr/>
        <p:txBody>
          <a:bodyPr/>
          <a:lstStyle>
            <a:lvl1pPr>
              <a:defRPr/>
            </a:lvl1pPr>
          </a:lstStyle>
          <a:p>
            <a:endParaRPr lang="en-US" altLang="en-US"/>
          </a:p>
        </p:txBody>
      </p:sp>
      <p:sp>
        <p:nvSpPr>
          <p:cNvPr id="8" name="Slide Number Placeholder 22"/>
          <p:cNvSpPr>
            <a:spLocks noGrp="1"/>
          </p:cNvSpPr>
          <p:nvPr>
            <p:ph type="sldNum" sz="quarter" idx="12"/>
          </p:nvPr>
        </p:nvSpPr>
        <p:spPr/>
        <p:txBody>
          <a:bodyPr/>
          <a:lstStyle>
            <a:lvl1pPr>
              <a:defRPr/>
            </a:lvl1pPr>
          </a:lstStyle>
          <a:p>
            <a:fld id="{79B01859-1002-4CC6-8DF6-5205D3B2551F}" type="slidenum">
              <a:rPr lang="en-US" altLang="en-US"/>
              <a:pPr/>
              <a:t>‹#›</a:t>
            </a:fld>
            <a:endParaRPr lang="en-US" altLang="en-US"/>
          </a:p>
        </p:txBody>
      </p:sp>
    </p:spTree>
    <p:extLst>
      <p:ext uri="{BB962C8B-B14F-4D97-AF65-F5344CB8AC3E}">
        <p14:creationId xmlns:p14="http://schemas.microsoft.com/office/powerpoint/2010/main" val="54088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05783CCD-EDD2-47D9-A84A-9DB2BBD8F63E}" type="slidenum">
              <a:rPr lang="en-US" altLang="en-US"/>
              <a:pPr/>
              <a:t>‹#›</a:t>
            </a:fld>
            <a:endParaRPr lang="en-US" altLang="en-US"/>
          </a:p>
        </p:txBody>
      </p:sp>
    </p:spTree>
    <p:extLst>
      <p:ext uri="{BB962C8B-B14F-4D97-AF65-F5344CB8AC3E}">
        <p14:creationId xmlns:p14="http://schemas.microsoft.com/office/powerpoint/2010/main" val="389221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D8367351-2590-4FBD-83B0-BCE80575FAAC}" type="slidenum">
              <a:rPr lang="en-US" altLang="en-US"/>
              <a:pPr/>
              <a:t>‹#›</a:t>
            </a:fld>
            <a:endParaRPr lang="en-US" altLang="en-US"/>
          </a:p>
        </p:txBody>
      </p:sp>
    </p:spTree>
    <p:extLst>
      <p:ext uri="{BB962C8B-B14F-4D97-AF65-F5344CB8AC3E}">
        <p14:creationId xmlns:p14="http://schemas.microsoft.com/office/powerpoint/2010/main" val="1631287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2-lin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4293"/>
            <a:ext cx="8229600" cy="1048143"/>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9636"/>
            <a:ext cx="8229600" cy="41865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464457" y="1246909"/>
            <a:ext cx="8229600" cy="665018"/>
          </a:xfrm>
        </p:spPr>
        <p:txBody>
          <a:bodyPr/>
          <a:lstStyle>
            <a:lvl1pPr marL="0" indent="0" algn="ctr">
              <a:buFontTx/>
              <a:buNone/>
              <a:defRPr sz="2000" cap="all" baseline="0">
                <a:solidFill>
                  <a:srgbClr val="648CBC"/>
                </a:solidFill>
                <a:latin typeface="Arial Narrow" pitchFamily="34" charset="0"/>
              </a:defRPr>
            </a:lvl1pPr>
            <a:lvl2pPr marL="457200" indent="0">
              <a:buFontTx/>
              <a:buNone/>
              <a:defRPr sz="2000" cap="all" baseline="0">
                <a:solidFill>
                  <a:srgbClr val="648CBC"/>
                </a:solidFill>
                <a:latin typeface="Arial Narrow" pitchFamily="34" charset="0"/>
              </a:defRPr>
            </a:lvl2pPr>
            <a:lvl3pPr marL="914400" indent="0">
              <a:buFontTx/>
              <a:buNone/>
              <a:defRPr sz="2000" cap="all" baseline="0">
                <a:solidFill>
                  <a:srgbClr val="648CBC"/>
                </a:solidFill>
                <a:latin typeface="Arial Narrow" pitchFamily="34" charset="0"/>
              </a:defRPr>
            </a:lvl3pPr>
            <a:lvl4pPr marL="1371600" indent="0">
              <a:buFontTx/>
              <a:buNone/>
              <a:defRPr sz="2000" cap="all" baseline="0">
                <a:solidFill>
                  <a:srgbClr val="648CBC"/>
                </a:solidFill>
                <a:latin typeface="Arial Narrow" pitchFamily="34" charset="0"/>
              </a:defRPr>
            </a:lvl4pPr>
            <a:lvl5pPr marL="1828800" indent="0">
              <a:buFontTx/>
              <a:buNone/>
              <a:defRPr sz="2000" cap="all" baseline="0">
                <a:solidFill>
                  <a:srgbClr val="648CBC"/>
                </a:solidFill>
                <a:latin typeface="Arial Narrow"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0160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78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2-lin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4293"/>
            <a:ext cx="8229600" cy="1048143"/>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9636"/>
            <a:ext cx="8229600" cy="41865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464457" y="1246909"/>
            <a:ext cx="8229600" cy="665018"/>
          </a:xfrm>
        </p:spPr>
        <p:txBody>
          <a:bodyPr/>
          <a:lstStyle>
            <a:lvl1pPr marL="0" indent="0" algn="ctr">
              <a:buFontTx/>
              <a:buNone/>
              <a:defRPr sz="2000" cap="all" baseline="0">
                <a:solidFill>
                  <a:srgbClr val="648CBC"/>
                </a:solidFill>
                <a:latin typeface="Arial Narrow" pitchFamily="34" charset="0"/>
              </a:defRPr>
            </a:lvl1pPr>
            <a:lvl2pPr marL="457200" indent="0">
              <a:buFontTx/>
              <a:buNone/>
              <a:defRPr sz="2000" cap="all" baseline="0">
                <a:solidFill>
                  <a:srgbClr val="648CBC"/>
                </a:solidFill>
                <a:latin typeface="Arial Narrow" pitchFamily="34" charset="0"/>
              </a:defRPr>
            </a:lvl2pPr>
            <a:lvl3pPr marL="914400" indent="0">
              <a:buFontTx/>
              <a:buNone/>
              <a:defRPr sz="2000" cap="all" baseline="0">
                <a:solidFill>
                  <a:srgbClr val="648CBC"/>
                </a:solidFill>
                <a:latin typeface="Arial Narrow" pitchFamily="34" charset="0"/>
              </a:defRPr>
            </a:lvl3pPr>
            <a:lvl4pPr marL="1371600" indent="0">
              <a:buFontTx/>
              <a:buNone/>
              <a:defRPr sz="2000" cap="all" baseline="0">
                <a:solidFill>
                  <a:srgbClr val="648CBC"/>
                </a:solidFill>
                <a:latin typeface="Arial Narrow" pitchFamily="34" charset="0"/>
              </a:defRPr>
            </a:lvl4pPr>
            <a:lvl5pPr marL="1828800" indent="0">
              <a:buFontTx/>
              <a:buNone/>
              <a:defRPr sz="2000" cap="all" baseline="0">
                <a:solidFill>
                  <a:srgbClr val="648CBC"/>
                </a:solidFill>
                <a:latin typeface="Arial Narrow"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0160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965814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40AA81-31EB-4C3C-93FB-A6AC36B9E6DA}"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0AA81-31EB-4C3C-93FB-A6AC36B9E6DA}"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0AA81-31EB-4C3C-93FB-A6AC36B9E6DA}"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0AA81-31EB-4C3C-93FB-A6AC36B9E6DA}"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0AA81-31EB-4C3C-93FB-A6AC36B9E6DA}"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B385-E2D4-41EC-9DAD-9E467796EC2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640AA81-31EB-4C3C-93FB-A6AC36B9E6DA}" type="datetimeFigureOut">
              <a:rPr lang="en-US" smtClean="0"/>
              <a:t>11/6/2015</a:t>
            </a:fld>
            <a:endParaRPr lang="en-US"/>
          </a:p>
        </p:txBody>
      </p:sp>
      <p:sp>
        <p:nvSpPr>
          <p:cNvPr id="9" name="Slide Number Placeholder 8"/>
          <p:cNvSpPr>
            <a:spLocks noGrp="1"/>
          </p:cNvSpPr>
          <p:nvPr>
            <p:ph type="sldNum" sz="quarter" idx="11"/>
          </p:nvPr>
        </p:nvSpPr>
        <p:spPr/>
        <p:txBody>
          <a:bodyPr/>
          <a:lstStyle/>
          <a:p>
            <a:fld id="{DC89B385-E2D4-41EC-9DAD-9E467796EC2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2329436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AA81-31EB-4C3C-93FB-A6AC36B9E6DA}"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787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endParaRPr lang="en-US" altLang="en-US"/>
          </a:p>
        </p:txBody>
      </p:sp>
      <p:sp>
        <p:nvSpPr>
          <p:cNvPr id="7" name="Footer Placeholder 2"/>
          <p:cNvSpPr>
            <a:spLocks noGrp="1"/>
          </p:cNvSpPr>
          <p:nvPr>
            <p:ph type="ftr" sz="quarter" idx="11"/>
          </p:nvPr>
        </p:nvSpPr>
        <p:spPr/>
        <p:txBody>
          <a:bodyPr/>
          <a:lstStyle>
            <a:lvl1pPr>
              <a:defRPr/>
            </a:lvl1pPr>
          </a:lstStyle>
          <a:p>
            <a:endParaRPr lang="en-US" altLang="en-US"/>
          </a:p>
        </p:txBody>
      </p:sp>
      <p:sp>
        <p:nvSpPr>
          <p:cNvPr id="8" name="Slide Number Placeholder 22"/>
          <p:cNvSpPr>
            <a:spLocks noGrp="1"/>
          </p:cNvSpPr>
          <p:nvPr>
            <p:ph type="sldNum" sz="quarter" idx="12"/>
          </p:nvPr>
        </p:nvSpPr>
        <p:spPr/>
        <p:txBody>
          <a:bodyPr/>
          <a:lstStyle>
            <a:lvl1pPr>
              <a:defRPr/>
            </a:lvl1pPr>
          </a:lstStyle>
          <a:p>
            <a:fld id="{62F8CB81-2EFF-40C4-8191-8C2C04914D27}" type="slidenum">
              <a:rPr lang="en-US" altLang="en-US"/>
              <a:pPr/>
              <a:t>‹#›</a:t>
            </a:fld>
            <a:endParaRPr lang="en-US" altLang="en-US"/>
          </a:p>
        </p:txBody>
      </p:sp>
    </p:spTree>
    <p:extLst>
      <p:ext uri="{BB962C8B-B14F-4D97-AF65-F5344CB8AC3E}">
        <p14:creationId xmlns:p14="http://schemas.microsoft.com/office/powerpoint/2010/main" val="2082318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endParaRPr lang="en-US" altLang="en-US"/>
          </a:p>
        </p:txBody>
      </p:sp>
      <p:sp>
        <p:nvSpPr>
          <p:cNvPr id="7" name="Footer Placeholder 2"/>
          <p:cNvSpPr>
            <a:spLocks noGrp="1"/>
          </p:cNvSpPr>
          <p:nvPr>
            <p:ph type="ftr" sz="quarter" idx="11"/>
          </p:nvPr>
        </p:nvSpPr>
        <p:spPr/>
        <p:txBody>
          <a:bodyPr/>
          <a:lstStyle>
            <a:lvl1pPr>
              <a:defRPr/>
            </a:lvl1pPr>
          </a:lstStyle>
          <a:p>
            <a:endParaRPr lang="en-US" altLang="en-US"/>
          </a:p>
        </p:txBody>
      </p:sp>
      <p:sp>
        <p:nvSpPr>
          <p:cNvPr id="8" name="Slide Number Placeholder 22"/>
          <p:cNvSpPr>
            <a:spLocks noGrp="1"/>
          </p:cNvSpPr>
          <p:nvPr>
            <p:ph type="sldNum" sz="quarter" idx="12"/>
          </p:nvPr>
        </p:nvSpPr>
        <p:spPr/>
        <p:txBody>
          <a:bodyPr/>
          <a:lstStyle>
            <a:lvl1pPr>
              <a:defRPr/>
            </a:lvl1pPr>
          </a:lstStyle>
          <a:p>
            <a:fld id="{79B01859-1002-4CC6-8DF6-5205D3B2551F}" type="slidenum">
              <a:rPr lang="en-US" altLang="en-US"/>
              <a:pPr/>
              <a:t>‹#›</a:t>
            </a:fld>
            <a:endParaRPr lang="en-US" altLang="en-US"/>
          </a:p>
        </p:txBody>
      </p:sp>
    </p:spTree>
    <p:extLst>
      <p:ext uri="{BB962C8B-B14F-4D97-AF65-F5344CB8AC3E}">
        <p14:creationId xmlns:p14="http://schemas.microsoft.com/office/powerpoint/2010/main" val="540887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05783CCD-EDD2-47D9-A84A-9DB2BBD8F63E}" type="slidenum">
              <a:rPr lang="en-US" altLang="en-US"/>
              <a:pPr/>
              <a:t>‹#›</a:t>
            </a:fld>
            <a:endParaRPr lang="en-US" altLang="en-US"/>
          </a:p>
        </p:txBody>
      </p:sp>
    </p:spTree>
    <p:extLst>
      <p:ext uri="{BB962C8B-B14F-4D97-AF65-F5344CB8AC3E}">
        <p14:creationId xmlns:p14="http://schemas.microsoft.com/office/powerpoint/2010/main" val="3892215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D8367351-2590-4FBD-83B0-BCE80575FAAC}" type="slidenum">
              <a:rPr lang="en-US" altLang="en-US"/>
              <a:pPr/>
              <a:t>‹#›</a:t>
            </a:fld>
            <a:endParaRPr lang="en-US" altLang="en-US"/>
          </a:p>
        </p:txBody>
      </p:sp>
    </p:spTree>
    <p:extLst>
      <p:ext uri="{BB962C8B-B14F-4D97-AF65-F5344CB8AC3E}">
        <p14:creationId xmlns:p14="http://schemas.microsoft.com/office/powerpoint/2010/main" val="1631287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2-lin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4293"/>
            <a:ext cx="8229600" cy="1048143"/>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9636"/>
            <a:ext cx="8229600" cy="41865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464457" y="1246909"/>
            <a:ext cx="8229600" cy="665018"/>
          </a:xfrm>
        </p:spPr>
        <p:txBody>
          <a:bodyPr/>
          <a:lstStyle>
            <a:lvl1pPr marL="0" indent="0" algn="ctr">
              <a:buFontTx/>
              <a:buNone/>
              <a:defRPr sz="2000" cap="all" baseline="0">
                <a:solidFill>
                  <a:srgbClr val="648CBC"/>
                </a:solidFill>
                <a:latin typeface="Arial Narrow" pitchFamily="34" charset="0"/>
              </a:defRPr>
            </a:lvl1pPr>
            <a:lvl2pPr marL="457200" indent="0">
              <a:buFontTx/>
              <a:buNone/>
              <a:defRPr sz="2000" cap="all" baseline="0">
                <a:solidFill>
                  <a:srgbClr val="648CBC"/>
                </a:solidFill>
                <a:latin typeface="Arial Narrow" pitchFamily="34" charset="0"/>
              </a:defRPr>
            </a:lvl2pPr>
            <a:lvl3pPr marL="914400" indent="0">
              <a:buFontTx/>
              <a:buNone/>
              <a:defRPr sz="2000" cap="all" baseline="0">
                <a:solidFill>
                  <a:srgbClr val="648CBC"/>
                </a:solidFill>
                <a:latin typeface="Arial Narrow" pitchFamily="34" charset="0"/>
              </a:defRPr>
            </a:lvl3pPr>
            <a:lvl4pPr marL="1371600" indent="0">
              <a:buFontTx/>
              <a:buNone/>
              <a:defRPr sz="2000" cap="all" baseline="0">
                <a:solidFill>
                  <a:srgbClr val="648CBC"/>
                </a:solidFill>
                <a:latin typeface="Arial Narrow" pitchFamily="34" charset="0"/>
              </a:defRPr>
            </a:lvl4pPr>
            <a:lvl5pPr marL="1828800" indent="0">
              <a:buFontTx/>
              <a:buNone/>
              <a:defRPr sz="2000" cap="all" baseline="0">
                <a:solidFill>
                  <a:srgbClr val="648CBC"/>
                </a:solidFill>
                <a:latin typeface="Arial Narrow"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0160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0AA81-31EB-4C3C-93FB-A6AC36B9E6DA}"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242317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0AA81-31EB-4C3C-93FB-A6AC36B9E6DA}"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419904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0AA81-31EB-4C3C-93FB-A6AC36B9E6DA}"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54871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0AA81-31EB-4C3C-93FB-A6AC36B9E6DA}"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244197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0AA81-31EB-4C3C-93FB-A6AC36B9E6DA}"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37999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0AA81-31EB-4C3C-93FB-A6AC36B9E6DA}"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B385-E2D4-41EC-9DAD-9E467796EC2A}" type="slidenum">
              <a:rPr lang="en-US" smtClean="0"/>
              <a:t>‹#›</a:t>
            </a:fld>
            <a:endParaRPr lang="en-US"/>
          </a:p>
        </p:txBody>
      </p:sp>
    </p:spTree>
    <p:extLst>
      <p:ext uri="{BB962C8B-B14F-4D97-AF65-F5344CB8AC3E}">
        <p14:creationId xmlns:p14="http://schemas.microsoft.com/office/powerpoint/2010/main" val="354018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0AA81-31EB-4C3C-93FB-A6AC36B9E6DA}"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9B385-E2D4-41EC-9DAD-9E467796EC2A}" type="slidenum">
              <a:rPr lang="en-US" smtClean="0"/>
              <a:t>‹#›</a:t>
            </a:fld>
            <a:endParaRPr lang="en-US"/>
          </a:p>
        </p:txBody>
      </p:sp>
    </p:spTree>
    <p:extLst>
      <p:ext uri="{BB962C8B-B14F-4D97-AF65-F5344CB8AC3E}">
        <p14:creationId xmlns:p14="http://schemas.microsoft.com/office/powerpoint/2010/main" val="52387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78" r:id="rId18"/>
    <p:sldLayoutId id="214748368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C89B385-E2D4-41EC-9DAD-9E467796EC2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640AA81-31EB-4C3C-93FB-A6AC36B9E6DA}" type="datetimeFigureOut">
              <a:rPr lang="en-US" smtClean="0"/>
              <a:t>11/6/2015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mage:Lowelloffering.jp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age:Erie_Canal_Map_1853.jpg"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Market Revolution</a:t>
            </a:r>
            <a:endParaRPr lang="en-US" dirty="0"/>
          </a:p>
        </p:txBody>
      </p:sp>
      <p:sp>
        <p:nvSpPr>
          <p:cNvPr id="3" name="Subtitle 2"/>
          <p:cNvSpPr>
            <a:spLocks noGrp="1"/>
          </p:cNvSpPr>
          <p:nvPr>
            <p:ph type="subTitle" idx="1"/>
          </p:nvPr>
        </p:nvSpPr>
        <p:spPr/>
        <p:txBody>
          <a:bodyPr/>
          <a:lstStyle/>
          <a:p>
            <a:r>
              <a:rPr lang="en-US" dirty="0" smtClean="0"/>
              <a:t>AIM:  What factors aided in the development of a market economy in the early 19</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167774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2438"/>
            <a:ext cx="8229600" cy="614362"/>
          </a:xfrm>
        </p:spPr>
        <p:txBody>
          <a:bodyPr>
            <a:normAutofit fontScale="90000"/>
          </a:bodyPr>
          <a:lstStyle/>
          <a:p>
            <a:pPr eaLnBrk="1" hangingPunct="1"/>
            <a:r>
              <a:rPr lang="en-US" altLang="en-US" smtClean="0">
                <a:solidFill>
                  <a:srgbClr val="7B9899"/>
                </a:solidFill>
              </a:rPr>
              <a:t>From Artisan to Worker</a:t>
            </a:r>
          </a:p>
        </p:txBody>
      </p:sp>
      <p:sp>
        <p:nvSpPr>
          <p:cNvPr id="31747" name="Rectangle 1"/>
          <p:cNvSpPr>
            <a:spLocks noGrp="1" noChangeArrowheads="1"/>
          </p:cNvSpPr>
          <p:nvPr>
            <p:ph idx="1"/>
          </p:nvPr>
        </p:nvSpPr>
        <p:spPr>
          <a:xfrm>
            <a:off x="457200" y="1593850"/>
            <a:ext cx="8229600" cy="4532313"/>
          </a:xfrm>
        </p:spPr>
        <p:txBody>
          <a:bodyPr/>
          <a:lstStyle/>
          <a:p>
            <a:pPr indent="-342900"/>
            <a:r>
              <a:rPr lang="en-US" altLang="en-US" b="1" dirty="0" smtClean="0">
                <a:latin typeface="Arial" charset="0"/>
                <a:cs typeface="Arial" charset="0"/>
              </a:rPr>
              <a:t>Artisan Production</a:t>
            </a:r>
            <a:endParaRPr lang="en-US" altLang="en-US" dirty="0">
              <a:latin typeface="Arial" charset="0"/>
              <a:cs typeface="Arial" charset="0"/>
            </a:endParaRPr>
          </a:p>
          <a:p>
            <a:pPr lvl="1" indent="-342900"/>
            <a:r>
              <a:rPr lang="en-US" altLang="en-US" dirty="0" smtClean="0">
                <a:latin typeface="Arial" charset="0"/>
                <a:cs typeface="Arial" charset="0"/>
              </a:rPr>
              <a:t>A system of manufacturing goods, built around apprenticeship, that defined the preindustrial economy. </a:t>
            </a:r>
          </a:p>
          <a:p>
            <a:pPr lvl="1" indent="-342900"/>
            <a:r>
              <a:rPr lang="en-US" altLang="en-US" dirty="0" smtClean="0">
                <a:latin typeface="Arial" charset="0"/>
                <a:cs typeface="Arial" charset="0"/>
              </a:rPr>
              <a:t>The apprentice learned a trade under the guidance of an artisan who often housed, clothed, and fed the apprentice.</a:t>
            </a:r>
          </a:p>
          <a:p>
            <a:pPr indent="-342900"/>
            <a:r>
              <a:rPr lang="en-US" altLang="en-US" b="1" dirty="0" smtClean="0">
                <a:latin typeface="Arial" charset="0"/>
                <a:cs typeface="Arial" charset="0"/>
              </a:rPr>
              <a:t>Industrial Production</a:t>
            </a:r>
          </a:p>
          <a:p>
            <a:pPr lvl="1" indent="-342900"/>
            <a:r>
              <a:rPr lang="en-US" altLang="en-US" dirty="0" smtClean="0">
                <a:latin typeface="Arial" charset="0"/>
                <a:cs typeface="Arial" charset="0"/>
              </a:rPr>
              <a:t>Outside the home</a:t>
            </a:r>
          </a:p>
          <a:p>
            <a:pPr lvl="1" indent="-342900"/>
            <a:r>
              <a:rPr lang="en-US" altLang="en-US" dirty="0" smtClean="0">
                <a:latin typeface="Arial" charset="0"/>
                <a:cs typeface="Arial" charset="0"/>
              </a:rPr>
              <a:t>Unskilled</a:t>
            </a:r>
          </a:p>
          <a:p>
            <a:pPr lvl="1" indent="-342900"/>
            <a:r>
              <a:rPr lang="en-US" altLang="en-US" dirty="0" smtClean="0">
                <a:latin typeface="Arial" charset="0"/>
                <a:cs typeface="Arial" charset="0"/>
              </a:rPr>
              <a:t>Depersonalized</a:t>
            </a:r>
          </a:p>
        </p:txBody>
      </p:sp>
      <p:sp>
        <p:nvSpPr>
          <p:cNvPr id="31748"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C0E2AC2D-3921-4B15-B788-3B20CC0C600B}" type="slidenum">
              <a:rPr lang="en-US" altLang="en-US" sz="1000" b="1">
                <a:solidFill>
                  <a:schemeClr val="bg1"/>
                </a:solidFill>
                <a:latin typeface="Arial" charset="0"/>
              </a:rPr>
              <a:pPr eaLnBrk="1" hangingPunct="1">
                <a:spcBef>
                  <a:spcPct val="0"/>
                </a:spcBef>
                <a:buClrTx/>
                <a:buSzTx/>
                <a:buFontTx/>
                <a:buNone/>
              </a:pPr>
              <a:t>10</a:t>
            </a:fld>
            <a:r>
              <a:rPr lang="en-US" altLang="en-US" sz="1000" b="1">
                <a:solidFill>
                  <a:schemeClr val="bg1"/>
                </a:solidFill>
                <a:latin typeface="Arial" charset="0"/>
              </a:rPr>
              <a:t>   Visions of America, A History of the United States</a:t>
            </a:r>
          </a:p>
        </p:txBody>
      </p:sp>
    </p:spTree>
    <p:extLst>
      <p:ext uri="{BB962C8B-B14F-4D97-AF65-F5344CB8AC3E}">
        <p14:creationId xmlns:p14="http://schemas.microsoft.com/office/powerpoint/2010/main" val="37610180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274638"/>
            <a:ext cx="8229600" cy="792162"/>
          </a:xfrm>
        </p:spPr>
        <p:txBody>
          <a:bodyPr/>
          <a:lstStyle/>
          <a:p>
            <a:pPr eaLnBrk="1" hangingPunct="1"/>
            <a:r>
              <a:rPr lang="en-US" altLang="en-US" smtClean="0"/>
              <a:t>Impact on Labor</a:t>
            </a:r>
          </a:p>
        </p:txBody>
      </p:sp>
      <p:sp>
        <p:nvSpPr>
          <p:cNvPr id="33795" name="Rectangle 5"/>
          <p:cNvSpPr>
            <a:spLocks noGrp="1" noChangeArrowheads="1"/>
          </p:cNvSpPr>
          <p:nvPr>
            <p:ph type="body" sz="half" idx="1"/>
          </p:nvPr>
        </p:nvSpPr>
        <p:spPr/>
        <p:txBody>
          <a:bodyPr/>
          <a:lstStyle/>
          <a:p>
            <a:pPr marL="0" indent="0" eaLnBrk="1" hangingPunct="1"/>
            <a:r>
              <a:rPr lang="en-US" altLang="en-US" sz="2400" smtClean="0"/>
              <a:t>Workers challenged the transition from artisan to wage laborer</a:t>
            </a:r>
          </a:p>
          <a:p>
            <a:pPr marL="0" indent="0" eaLnBrk="1" hangingPunct="1"/>
            <a:r>
              <a:rPr lang="en-US" altLang="en-US" sz="2400" smtClean="0"/>
              <a:t>Unions develop, though technically illegal</a:t>
            </a:r>
          </a:p>
          <a:p>
            <a:pPr marL="0" indent="0" eaLnBrk="1" hangingPunct="1"/>
            <a:r>
              <a:rPr lang="en-US" altLang="en-US" sz="2400" smtClean="0"/>
              <a:t>“Labor Theory of Value”</a:t>
            </a:r>
          </a:p>
          <a:p>
            <a:pPr marL="0" indent="0" eaLnBrk="1" hangingPunct="1"/>
            <a:r>
              <a:rPr lang="en-US" altLang="en-US" sz="2400" smtClean="0"/>
              <a:t>Overproduction leads to layoffs – “business cycle”</a:t>
            </a:r>
          </a:p>
          <a:p>
            <a:pPr lvl="1" eaLnBrk="1" hangingPunct="1"/>
            <a:r>
              <a:rPr lang="en-US" altLang="en-US" sz="2000" smtClean="0"/>
              <a:t>Ex. Panic of 1819</a:t>
            </a:r>
          </a:p>
        </p:txBody>
      </p:sp>
      <p:sp>
        <p:nvSpPr>
          <p:cNvPr id="33796" name="Rectangle 6"/>
          <p:cNvSpPr>
            <a:spLocks noGrp="1" noChangeArrowheads="1"/>
          </p:cNvSpPr>
          <p:nvPr>
            <p:ph sz="quarter" idx="2"/>
          </p:nvPr>
        </p:nvSpPr>
        <p:spPr/>
        <p:txBody>
          <a:bodyPr/>
          <a:lstStyle/>
          <a:p>
            <a:pPr marL="0" indent="0" eaLnBrk="1" hangingPunct="1"/>
            <a:r>
              <a:rPr lang="en-US" altLang="en-US" sz="1400" smtClean="0"/>
              <a:t>1836 Song Lyrics Sung by Protesting Workers at Lowell</a:t>
            </a:r>
          </a:p>
          <a:p>
            <a:pPr marL="0" indent="0" eaLnBrk="1" hangingPunct="1"/>
            <a:r>
              <a:rPr lang="en-US" altLang="en-US" sz="1400" smtClean="0"/>
              <a:t>Oh! isn't it a pity, such a pretty girl as I</a:t>
            </a:r>
            <a:br>
              <a:rPr lang="en-US" altLang="en-US" sz="1400" smtClean="0"/>
            </a:br>
            <a:r>
              <a:rPr lang="en-US" altLang="en-US" sz="1400" smtClean="0"/>
              <a:t>Should be sent to the factory to pine away and die?</a:t>
            </a:r>
            <a:br>
              <a:rPr lang="en-US" altLang="en-US" sz="1400" smtClean="0"/>
            </a:br>
            <a:r>
              <a:rPr lang="en-US" altLang="en-US" sz="1400" smtClean="0"/>
              <a:t>Oh! I cannot be a slave, I will not be a slave,</a:t>
            </a:r>
            <a:br>
              <a:rPr lang="en-US" altLang="en-US" sz="1400" smtClean="0"/>
            </a:br>
            <a:r>
              <a:rPr lang="en-US" altLang="en-US" sz="1400" smtClean="0"/>
              <a:t>For I'm so fond of liberty,</a:t>
            </a:r>
            <a:br>
              <a:rPr lang="en-US" altLang="en-US" sz="1400" smtClean="0"/>
            </a:br>
            <a:r>
              <a:rPr lang="en-US" altLang="en-US" sz="1400" smtClean="0"/>
              <a:t>That I cannot be a slave</a:t>
            </a:r>
            <a:r>
              <a:rPr lang="en-US" altLang="en-US" sz="2400" smtClean="0"/>
              <a:t>.</a:t>
            </a:r>
          </a:p>
        </p:txBody>
      </p:sp>
      <p:pic>
        <p:nvPicPr>
          <p:cNvPr id="33797" name="Picture 8" descr="lowell%20mills%20timetab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67200" y="3505200"/>
            <a:ext cx="4038600" cy="2819400"/>
          </a:xfrm>
        </p:spPr>
      </p:pic>
    </p:spTree>
    <p:extLst>
      <p:ext uri="{BB962C8B-B14F-4D97-AF65-F5344CB8AC3E}">
        <p14:creationId xmlns:p14="http://schemas.microsoft.com/office/powerpoint/2010/main" val="984650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8229600" cy="1143000"/>
          </a:xfrm>
        </p:spPr>
        <p:txBody>
          <a:bodyPr/>
          <a:lstStyle/>
          <a:p>
            <a:pPr eaLnBrk="1" hangingPunct="1"/>
            <a:r>
              <a:rPr lang="en-US" altLang="en-US" dirty="0" smtClean="0"/>
              <a:t>Lowell Mills</a:t>
            </a:r>
          </a:p>
        </p:txBody>
      </p:sp>
      <p:sp>
        <p:nvSpPr>
          <p:cNvPr id="32771" name="Rectangle 5"/>
          <p:cNvSpPr>
            <a:spLocks noGrp="1" noChangeArrowheads="1"/>
          </p:cNvSpPr>
          <p:nvPr>
            <p:ph type="body" sz="half" idx="4294967295"/>
          </p:nvPr>
        </p:nvSpPr>
        <p:spPr>
          <a:xfrm>
            <a:off x="4343400" y="1634453"/>
            <a:ext cx="4041775" cy="4525963"/>
          </a:xfrm>
        </p:spPr>
        <p:txBody>
          <a:bodyPr/>
          <a:lstStyle/>
          <a:p>
            <a:pPr marL="0" indent="0" eaLnBrk="1" hangingPunct="1">
              <a:lnSpc>
                <a:spcPct val="90000"/>
              </a:lnSpc>
            </a:pPr>
            <a:r>
              <a:rPr lang="en-US" altLang="en-US" sz="2800" dirty="0" smtClean="0"/>
              <a:t>Young, unmarried white women moved to Lowell to work, live in boarding house</a:t>
            </a:r>
          </a:p>
          <a:p>
            <a:pPr marL="0" indent="0" eaLnBrk="1" hangingPunct="1">
              <a:lnSpc>
                <a:spcPct val="90000"/>
              </a:lnSpc>
            </a:pPr>
            <a:r>
              <a:rPr lang="en-US" altLang="en-US" sz="2800" dirty="0" smtClean="0"/>
              <a:t>Owners enforced strict curfews, church attendance and banned alcoholic beverages</a:t>
            </a:r>
          </a:p>
          <a:p>
            <a:pPr marL="0" indent="0" eaLnBrk="1" hangingPunct="1">
              <a:lnSpc>
                <a:spcPct val="90000"/>
              </a:lnSpc>
            </a:pPr>
            <a:r>
              <a:rPr lang="en-US" altLang="en-US" sz="2800" dirty="0" smtClean="0"/>
              <a:t>In 1840s, replaced by Irish immigrants</a:t>
            </a:r>
          </a:p>
        </p:txBody>
      </p:sp>
      <p:pic>
        <p:nvPicPr>
          <p:cNvPr id="32772" name="Picture 7" descr="Cover of the Lowell Offering illustrating the paternalistic atmosphere.">
            <a:hlinkClick r:id="rId3" tooltip="Cover of the Lowell Offering illustrating the paternalistic atmospher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350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6270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92162"/>
          </a:xfrm>
        </p:spPr>
        <p:txBody>
          <a:bodyPr/>
          <a:lstStyle/>
          <a:p>
            <a:pPr eaLnBrk="1" hangingPunct="1"/>
            <a:r>
              <a:rPr lang="en-US" altLang="en-US" dirty="0" smtClean="0"/>
              <a:t>Transportation Revolution</a:t>
            </a:r>
          </a:p>
        </p:txBody>
      </p:sp>
      <p:sp>
        <p:nvSpPr>
          <p:cNvPr id="35843" name="Rectangle 8"/>
          <p:cNvSpPr>
            <a:spLocks noGrp="1" noChangeArrowheads="1"/>
          </p:cNvSpPr>
          <p:nvPr>
            <p:ph type="body" sz="half" idx="1"/>
          </p:nvPr>
        </p:nvSpPr>
        <p:spPr>
          <a:xfrm>
            <a:off x="168564" y="1219200"/>
            <a:ext cx="8229600" cy="2057400"/>
          </a:xfrm>
        </p:spPr>
        <p:txBody>
          <a:bodyPr>
            <a:normAutofit lnSpcReduction="10000"/>
          </a:bodyPr>
          <a:lstStyle/>
          <a:p>
            <a:pPr marL="0" indent="0" eaLnBrk="1" hangingPunct="1">
              <a:lnSpc>
                <a:spcPct val="80000"/>
              </a:lnSpc>
            </a:pPr>
            <a:r>
              <a:rPr lang="en-US" altLang="en-US" sz="2000" dirty="0" smtClean="0"/>
              <a:t>States chartered private companies to build toll roads</a:t>
            </a:r>
          </a:p>
          <a:p>
            <a:pPr marL="0" indent="0" eaLnBrk="1" hangingPunct="1">
              <a:lnSpc>
                <a:spcPct val="80000"/>
              </a:lnSpc>
            </a:pPr>
            <a:r>
              <a:rPr lang="en-US" altLang="en-US" sz="2000" dirty="0" smtClean="0"/>
              <a:t>National Road from Virginia to Illinois</a:t>
            </a:r>
          </a:p>
          <a:p>
            <a:pPr marL="0" indent="0" eaLnBrk="1" hangingPunct="1">
              <a:lnSpc>
                <a:spcPct val="80000"/>
              </a:lnSpc>
            </a:pPr>
            <a:r>
              <a:rPr lang="en-US" altLang="en-US" sz="2000" dirty="0" smtClean="0"/>
              <a:t>Debate over who funds “internal improvements”</a:t>
            </a:r>
          </a:p>
          <a:p>
            <a:pPr marL="0" indent="0" eaLnBrk="1" hangingPunct="1">
              <a:lnSpc>
                <a:spcPct val="80000"/>
              </a:lnSpc>
            </a:pPr>
            <a:r>
              <a:rPr lang="en-US" altLang="en-US" sz="2000" dirty="0" smtClean="0"/>
              <a:t>Erie Canal – first great engineering project; environmental impact</a:t>
            </a:r>
          </a:p>
          <a:p>
            <a:pPr marL="0" indent="0" eaLnBrk="1" hangingPunct="1">
              <a:lnSpc>
                <a:spcPct val="80000"/>
              </a:lnSpc>
            </a:pPr>
            <a:r>
              <a:rPr lang="en-US" altLang="en-US" sz="2000" dirty="0" smtClean="0"/>
              <a:t>Steamboat contributes to economic growth of Midwest</a:t>
            </a:r>
          </a:p>
          <a:p>
            <a:pPr marL="297180" lvl="1" indent="0">
              <a:lnSpc>
                <a:spcPct val="80000"/>
              </a:lnSpc>
            </a:pPr>
            <a:r>
              <a:rPr lang="en-US" altLang="en-US" sz="1800" dirty="0" smtClean="0"/>
              <a:t>Upstream travel; Robert Fulton</a:t>
            </a:r>
          </a:p>
          <a:p>
            <a:pPr marL="0" indent="0" eaLnBrk="1" hangingPunct="1">
              <a:lnSpc>
                <a:spcPct val="80000"/>
              </a:lnSpc>
            </a:pPr>
            <a:r>
              <a:rPr lang="en-US" altLang="en-US" sz="2000" dirty="0" smtClean="0"/>
              <a:t>Early phase of railroad boom – greater impact post-Civil War</a:t>
            </a:r>
          </a:p>
        </p:txBody>
      </p:sp>
      <p:pic>
        <p:nvPicPr>
          <p:cNvPr id="35845" name="Picture 7" descr="k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75181"/>
            <a:ext cx="8321964" cy="326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1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Keene Line Art_Page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3" y="1232333"/>
            <a:ext cx="9139931" cy="5562600"/>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43011"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1AE4AD46-1EC1-40E8-B483-ED6629C2F10B}" type="slidenum">
              <a:rPr lang="en-US" altLang="en-US" sz="1000" b="1">
                <a:solidFill>
                  <a:schemeClr val="bg1"/>
                </a:solidFill>
                <a:latin typeface="Arial" charset="0"/>
              </a:rPr>
              <a:pPr eaLnBrk="1" hangingPunct="1">
                <a:spcBef>
                  <a:spcPct val="0"/>
                </a:spcBef>
                <a:buClrTx/>
                <a:buSzTx/>
                <a:buFontTx/>
                <a:buNone/>
              </a:pPr>
              <a:t>14</a:t>
            </a:fld>
            <a:r>
              <a:rPr lang="en-US" altLang="en-US" sz="1000" b="1">
                <a:solidFill>
                  <a:schemeClr val="bg1"/>
                </a:solidFill>
                <a:latin typeface="Arial" charset="0"/>
              </a:rPr>
              <a:t>   Visions of America, A History of the United States</a:t>
            </a:r>
          </a:p>
        </p:txBody>
      </p:sp>
      <p:sp>
        <p:nvSpPr>
          <p:cNvPr id="2" name="TextBox 1"/>
          <p:cNvSpPr txBox="1"/>
          <p:nvPr/>
        </p:nvSpPr>
        <p:spPr>
          <a:xfrm>
            <a:off x="533400" y="162941"/>
            <a:ext cx="7520649" cy="707886"/>
          </a:xfrm>
          <a:prstGeom prst="rect">
            <a:avLst/>
          </a:prstGeom>
          <a:noFill/>
        </p:spPr>
        <p:txBody>
          <a:bodyPr wrap="none" rtlCol="0">
            <a:spAutoFit/>
          </a:bodyPr>
          <a:lstStyle/>
          <a:p>
            <a:r>
              <a:rPr lang="en-US" sz="4000" dirty="0" smtClean="0">
                <a:solidFill>
                  <a:schemeClr val="accent5">
                    <a:lumMod val="50000"/>
                  </a:schemeClr>
                </a:solidFill>
                <a:latin typeface="+mj-lt"/>
              </a:rPr>
              <a:t>Improvements in Communication</a:t>
            </a:r>
            <a:endParaRPr lang="en-US" sz="4000" dirty="0">
              <a:solidFill>
                <a:schemeClr val="accent5">
                  <a:lumMod val="50000"/>
                </a:schemeClr>
              </a:solidFill>
              <a:latin typeface="+mj-lt"/>
            </a:endParaRPr>
          </a:p>
        </p:txBody>
      </p:sp>
    </p:spTree>
    <p:extLst>
      <p:ext uri="{BB962C8B-B14F-4D97-AF65-F5344CB8AC3E}">
        <p14:creationId xmlns:p14="http://schemas.microsoft.com/office/powerpoint/2010/main" val="81805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Growth of Cities</a:t>
            </a:r>
          </a:p>
        </p:txBody>
      </p:sp>
      <p:pic>
        <p:nvPicPr>
          <p:cNvPr id="36867" name="Picture 6" descr="ExplorePAHistory-a0k9a0-a_34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6945" y="1295400"/>
            <a:ext cx="4432610" cy="3429000"/>
          </a:xfrm>
        </p:spPr>
      </p:pic>
      <p:sp>
        <p:nvSpPr>
          <p:cNvPr id="36868" name="Rectangle 5"/>
          <p:cNvSpPr>
            <a:spLocks noGrp="1" noChangeArrowheads="1"/>
          </p:cNvSpPr>
          <p:nvPr>
            <p:ph type="body" sz="half" idx="2"/>
          </p:nvPr>
        </p:nvSpPr>
        <p:spPr>
          <a:xfrm>
            <a:off x="4343400" y="1600200"/>
            <a:ext cx="4038600" cy="4525963"/>
          </a:xfrm>
        </p:spPr>
        <p:txBody>
          <a:bodyPr/>
          <a:lstStyle/>
          <a:p>
            <a:pPr marL="0" indent="0" eaLnBrk="1" hangingPunct="1">
              <a:lnSpc>
                <a:spcPct val="90000"/>
              </a:lnSpc>
            </a:pPr>
            <a:r>
              <a:rPr lang="en-US" altLang="en-US" sz="2000" dirty="0" smtClean="0"/>
              <a:t>Cities grew along rivers as mill owners exploited water power</a:t>
            </a:r>
          </a:p>
          <a:p>
            <a:pPr lvl="1" eaLnBrk="1" hangingPunct="1">
              <a:lnSpc>
                <a:spcPct val="90000"/>
              </a:lnSpc>
            </a:pPr>
            <a:r>
              <a:rPr lang="en-US" altLang="en-US" sz="1800" dirty="0" smtClean="0"/>
              <a:t>E.g., Hartford</a:t>
            </a:r>
          </a:p>
          <a:p>
            <a:pPr marL="0" indent="0" eaLnBrk="1" hangingPunct="1">
              <a:lnSpc>
                <a:spcPct val="90000"/>
              </a:lnSpc>
            </a:pPr>
            <a:r>
              <a:rPr lang="en-US" altLang="en-US" sz="2000" dirty="0" smtClean="0"/>
              <a:t>Western commercial cities grew where goods were transferred from one mode of transport to another</a:t>
            </a:r>
          </a:p>
          <a:p>
            <a:pPr lvl="1" eaLnBrk="1" hangingPunct="1">
              <a:lnSpc>
                <a:spcPct val="90000"/>
              </a:lnSpc>
            </a:pPr>
            <a:r>
              <a:rPr lang="en-US" altLang="en-US" sz="1800" dirty="0" smtClean="0"/>
              <a:t>E.g., Pittsburgh</a:t>
            </a:r>
          </a:p>
          <a:p>
            <a:pPr marL="0" indent="0" eaLnBrk="1" hangingPunct="1">
              <a:lnSpc>
                <a:spcPct val="90000"/>
              </a:lnSpc>
            </a:pPr>
            <a:r>
              <a:rPr lang="en-US" altLang="en-US" sz="2000" dirty="0" smtClean="0"/>
              <a:t>Old Atlantic seaports remained important for foreign commerce and as financial centers</a:t>
            </a:r>
          </a:p>
          <a:p>
            <a:pPr lvl="1" eaLnBrk="1" hangingPunct="1">
              <a:lnSpc>
                <a:spcPct val="90000"/>
              </a:lnSpc>
            </a:pPr>
            <a:r>
              <a:rPr lang="en-US" altLang="en-US" sz="1800" dirty="0" smtClean="0"/>
              <a:t>E.g., New York City</a:t>
            </a:r>
          </a:p>
        </p:txBody>
      </p:sp>
      <p:sp>
        <p:nvSpPr>
          <p:cNvPr id="36869" name="Text Box 7"/>
          <p:cNvSpPr txBox="1">
            <a:spLocks noChangeArrowheads="1"/>
          </p:cNvSpPr>
          <p:nvPr/>
        </p:nvSpPr>
        <p:spPr bwMode="auto">
          <a:xfrm>
            <a:off x="1066800" y="48006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1400" dirty="0">
                <a:latin typeface="Arial" charset="0"/>
              </a:rPr>
              <a:t>Pittsburgh c.1900</a:t>
            </a:r>
          </a:p>
        </p:txBody>
      </p:sp>
    </p:spTree>
    <p:extLst>
      <p:ext uri="{BB962C8B-B14F-4D97-AF65-F5344CB8AC3E}">
        <p14:creationId xmlns:p14="http://schemas.microsoft.com/office/powerpoint/2010/main" val="289237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Changing Social Order</a:t>
            </a:r>
          </a:p>
        </p:txBody>
      </p:sp>
      <p:sp>
        <p:nvSpPr>
          <p:cNvPr id="37891" name="Rectangle 4"/>
          <p:cNvSpPr>
            <a:spLocks noGrp="1" noChangeArrowheads="1"/>
          </p:cNvSpPr>
          <p:nvPr>
            <p:ph type="body" sz="half" idx="1"/>
          </p:nvPr>
        </p:nvSpPr>
        <p:spPr/>
        <p:txBody>
          <a:bodyPr/>
          <a:lstStyle/>
          <a:p>
            <a:pPr marL="0" indent="0" eaLnBrk="1" hangingPunct="1">
              <a:lnSpc>
                <a:spcPct val="80000"/>
              </a:lnSpc>
            </a:pPr>
            <a:r>
              <a:rPr lang="en-US" altLang="en-US" sz="2400" smtClean="0"/>
              <a:t>New Industrial Order created distinct social classes</a:t>
            </a:r>
          </a:p>
          <a:p>
            <a:pPr marL="0" indent="0" eaLnBrk="1" hangingPunct="1">
              <a:lnSpc>
                <a:spcPct val="80000"/>
              </a:lnSpc>
            </a:pPr>
            <a:r>
              <a:rPr lang="en-US" altLang="en-US" sz="2400" smtClean="0"/>
              <a:t>Wealthy increasingly set themselves apart</a:t>
            </a:r>
          </a:p>
          <a:p>
            <a:pPr marL="0" indent="0" eaLnBrk="1" hangingPunct="1">
              <a:lnSpc>
                <a:spcPct val="80000"/>
              </a:lnSpc>
            </a:pPr>
            <a:r>
              <a:rPr lang="en-US" altLang="en-US" sz="2400" smtClean="0"/>
              <a:t>Middle Class developed – characterization of “self-made man”</a:t>
            </a:r>
          </a:p>
          <a:p>
            <a:pPr marL="0" indent="0" eaLnBrk="1" hangingPunct="1">
              <a:lnSpc>
                <a:spcPct val="80000"/>
              </a:lnSpc>
            </a:pPr>
            <a:r>
              <a:rPr lang="en-US" altLang="en-US" sz="2400" smtClean="0"/>
              <a:t>Urban poor congregated in separate areas, sought solace in alcohol</a:t>
            </a:r>
          </a:p>
          <a:p>
            <a:pPr marL="0" indent="0" eaLnBrk="1" hangingPunct="1">
              <a:lnSpc>
                <a:spcPct val="80000"/>
              </a:lnSpc>
            </a:pPr>
            <a:r>
              <a:rPr lang="en-US" altLang="en-US" sz="2400" smtClean="0"/>
              <a:t>Government policies facilitated the accumulation of wealth</a:t>
            </a:r>
          </a:p>
        </p:txBody>
      </p:sp>
      <p:pic>
        <p:nvPicPr>
          <p:cNvPr id="37892" name="Picture 7" descr="220px-John_Jacob_Astor_1763-1848_photogravure_after_paintng_by_Gilbert_Stuar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76800" y="1600200"/>
            <a:ext cx="3429000" cy="2185988"/>
          </a:xfrm>
        </p:spPr>
      </p:pic>
      <p:pic>
        <p:nvPicPr>
          <p:cNvPr id="37893" name="Picture 10" descr="do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157598" y="3938588"/>
            <a:ext cx="3019804" cy="2187575"/>
          </a:xfrm>
        </p:spPr>
      </p:pic>
      <p:sp>
        <p:nvSpPr>
          <p:cNvPr id="37894" name="Text Box 9"/>
          <p:cNvSpPr txBox="1">
            <a:spLocks noChangeArrowheads="1"/>
          </p:cNvSpPr>
          <p:nvPr/>
        </p:nvSpPr>
        <p:spPr bwMode="auto">
          <a:xfrm>
            <a:off x="5029200" y="32004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1200">
                <a:solidFill>
                  <a:schemeClr val="bg1"/>
                </a:solidFill>
                <a:latin typeface="Arial" charset="0"/>
              </a:rPr>
              <a:t>John Jacob Astor</a:t>
            </a:r>
          </a:p>
        </p:txBody>
      </p:sp>
      <p:sp>
        <p:nvSpPr>
          <p:cNvPr id="37895" name="Text Box 11"/>
          <p:cNvSpPr txBox="1">
            <a:spLocks noChangeArrowheads="1"/>
          </p:cNvSpPr>
          <p:nvPr/>
        </p:nvSpPr>
        <p:spPr bwMode="auto">
          <a:xfrm>
            <a:off x="5562600" y="60960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1200">
                <a:latin typeface="Arial" charset="0"/>
              </a:rPr>
              <a:t>Dogfight at Kit</a:t>
            </a:r>
            <a:r>
              <a:rPr lang="en-US" altLang="en-US" sz="1200">
                <a:solidFill>
                  <a:schemeClr val="bg1"/>
                </a:solidFill>
                <a:latin typeface="Arial" charset="0"/>
              </a:rPr>
              <a:t> </a:t>
            </a:r>
            <a:r>
              <a:rPr lang="en-US" altLang="en-US" sz="1200">
                <a:latin typeface="Arial" charset="0"/>
              </a:rPr>
              <a:t>Burns</a:t>
            </a:r>
          </a:p>
        </p:txBody>
      </p:sp>
    </p:spTree>
    <p:extLst>
      <p:ext uri="{BB962C8B-B14F-4D97-AF65-F5344CB8AC3E}">
        <p14:creationId xmlns:p14="http://schemas.microsoft.com/office/powerpoint/2010/main" val="1150483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Keene Line Art_Page_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760413"/>
            <a:ext cx="8542337" cy="5076825"/>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38915"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819720ED-AB75-4336-A361-B62B857D6335}" type="slidenum">
              <a:rPr lang="en-US" altLang="en-US" sz="1000" b="1">
                <a:solidFill>
                  <a:schemeClr val="bg1"/>
                </a:solidFill>
                <a:latin typeface="Arial" charset="0"/>
              </a:rPr>
              <a:pPr eaLnBrk="1" hangingPunct="1">
                <a:spcBef>
                  <a:spcPct val="0"/>
                </a:spcBef>
                <a:buClrTx/>
                <a:buSzTx/>
                <a:buFontTx/>
                <a:buNone/>
              </a:pPr>
              <a:t>17</a:t>
            </a:fld>
            <a:r>
              <a:rPr lang="en-US" altLang="en-US" sz="1000" b="1">
                <a:solidFill>
                  <a:schemeClr val="bg1"/>
                </a:solidFill>
                <a:latin typeface="Arial" charset="0"/>
              </a:rPr>
              <a:t>   Visions of America, A History of the United States</a:t>
            </a:r>
          </a:p>
        </p:txBody>
      </p:sp>
    </p:spTree>
    <p:extLst>
      <p:ext uri="{BB962C8B-B14F-4D97-AF65-F5344CB8AC3E}">
        <p14:creationId xmlns:p14="http://schemas.microsoft.com/office/powerpoint/2010/main" val="221336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eene Line Art_Page_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4" y="1585913"/>
            <a:ext cx="9051636" cy="5272087"/>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40963"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85C7B5BA-EE06-4B06-B9D5-F02181EDF981}" type="slidenum">
              <a:rPr lang="en-US" altLang="en-US" sz="1000" b="1">
                <a:solidFill>
                  <a:schemeClr val="bg1"/>
                </a:solidFill>
                <a:latin typeface="Arial" charset="0"/>
              </a:rPr>
              <a:pPr eaLnBrk="1" hangingPunct="1">
                <a:spcBef>
                  <a:spcPct val="0"/>
                </a:spcBef>
                <a:buClrTx/>
                <a:buSzTx/>
                <a:buFontTx/>
                <a:buNone/>
              </a:pPr>
              <a:t>18</a:t>
            </a:fld>
            <a:r>
              <a:rPr lang="en-US" altLang="en-US" sz="1000" b="1">
                <a:solidFill>
                  <a:schemeClr val="bg1"/>
                </a:solidFill>
                <a:latin typeface="Arial" charset="0"/>
              </a:rPr>
              <a:t>   Visions of America, A History of the United States</a:t>
            </a:r>
          </a:p>
        </p:txBody>
      </p:sp>
      <p:sp>
        <p:nvSpPr>
          <p:cNvPr id="2" name="TextBox 1"/>
          <p:cNvSpPr txBox="1"/>
          <p:nvPr/>
        </p:nvSpPr>
        <p:spPr>
          <a:xfrm>
            <a:off x="1600200" y="224879"/>
            <a:ext cx="5015797" cy="769441"/>
          </a:xfrm>
          <a:prstGeom prst="rect">
            <a:avLst/>
          </a:prstGeom>
          <a:noFill/>
        </p:spPr>
        <p:txBody>
          <a:bodyPr wrap="none" rtlCol="0">
            <a:spAutoFit/>
          </a:bodyPr>
          <a:lstStyle/>
          <a:p>
            <a:r>
              <a:rPr lang="en-US" sz="4400" dirty="0" smtClean="0">
                <a:solidFill>
                  <a:schemeClr val="accent5">
                    <a:lumMod val="50000"/>
                  </a:schemeClr>
                </a:solidFill>
                <a:latin typeface="+mj-lt"/>
              </a:rPr>
              <a:t>Immigration Trends</a:t>
            </a:r>
            <a:endParaRPr lang="en-US" sz="4400" dirty="0">
              <a:solidFill>
                <a:schemeClr val="accent5">
                  <a:lumMod val="50000"/>
                </a:schemeClr>
              </a:solidFill>
              <a:latin typeface="+mj-lt"/>
            </a:endParaRPr>
          </a:p>
        </p:txBody>
      </p:sp>
    </p:spTree>
    <p:extLst>
      <p:ext uri="{BB962C8B-B14F-4D97-AF65-F5344CB8AC3E}">
        <p14:creationId xmlns:p14="http://schemas.microsoft.com/office/powerpoint/2010/main" val="2256333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8229600" cy="1048143"/>
          </a:xfrm>
        </p:spPr>
        <p:txBody>
          <a:bodyPr/>
          <a:lstStyle/>
          <a:p>
            <a:pPr eaLnBrk="1" hangingPunct="1"/>
            <a:r>
              <a:rPr lang="en-US" altLang="en-US" dirty="0" smtClean="0"/>
              <a:t>Images as History</a:t>
            </a:r>
          </a:p>
        </p:txBody>
      </p:sp>
      <p:sp>
        <p:nvSpPr>
          <p:cNvPr id="41987" name="Content Placeholder 2"/>
          <p:cNvSpPr>
            <a:spLocks noGrp="1"/>
          </p:cNvSpPr>
          <p:nvPr>
            <p:ph idx="1"/>
          </p:nvPr>
        </p:nvSpPr>
        <p:spPr/>
        <p:txBody>
          <a:bodyPr/>
          <a:lstStyle/>
          <a:p>
            <a:pPr eaLnBrk="1" hangingPunct="1"/>
            <a:r>
              <a:rPr lang="en-US" altLang="en-US" sz="2400" smtClean="0">
                <a:latin typeface="Arial" charset="0"/>
                <a:cs typeface="Arial" charset="0"/>
              </a:rPr>
              <a:t>How did George Inness view technological progress in his paintings of the Lackawanna Valley?</a:t>
            </a:r>
          </a:p>
        </p:txBody>
      </p:sp>
      <p:sp>
        <p:nvSpPr>
          <p:cNvPr id="4" name="Text Placeholder 3"/>
          <p:cNvSpPr>
            <a:spLocks noGrp="1"/>
          </p:cNvSpPr>
          <p:nvPr>
            <p:ph type="body" sz="quarter" idx="10"/>
          </p:nvPr>
        </p:nvSpPr>
        <p:spPr>
          <a:xfrm>
            <a:off x="0" y="1295400"/>
            <a:ext cx="8229600" cy="665018"/>
          </a:xfrm>
        </p:spPr>
        <p:txBody>
          <a:bodyPr>
            <a:normAutofit lnSpcReduction="10000"/>
          </a:bodyPr>
          <a:lstStyle/>
          <a:p>
            <a:pPr eaLnBrk="1" fontAlgn="auto" hangingPunct="1">
              <a:spcAft>
                <a:spcPts val="0"/>
              </a:spcAft>
              <a:defRPr/>
            </a:pPr>
            <a:r>
              <a:rPr lang="en-US" dirty="0" smtClean="0"/>
              <a:t>Nature, Technology, and the Railroad: </a:t>
            </a:r>
            <a:br>
              <a:rPr lang="en-US" dirty="0" smtClean="0"/>
            </a:br>
            <a:r>
              <a:rPr lang="en-US" dirty="0" smtClean="0"/>
              <a:t>George’s Inness’s </a:t>
            </a:r>
            <a:r>
              <a:rPr lang="en-US" i="1" dirty="0" smtClean="0"/>
              <a:t>The Lackawanna Valley</a:t>
            </a:r>
            <a:r>
              <a:rPr lang="en-US" dirty="0" smtClean="0"/>
              <a:t> (1855) </a:t>
            </a:r>
            <a:endParaRPr lang="en-US" dirty="0"/>
          </a:p>
        </p:txBody>
      </p:sp>
      <p:sp>
        <p:nvSpPr>
          <p:cNvPr id="41989" name="Footer Placeholder 12"/>
          <p:cNvSpPr>
            <a:spLocks noGrp="1"/>
          </p:cNvSpPr>
          <p:nvPr>
            <p:ph type="ftr" sz="quarter" idx="4294967295"/>
          </p:nvPr>
        </p:nvSpPr>
        <p:spPr bwMode="auto">
          <a:xfrm>
            <a:off x="0" y="6443663"/>
            <a:ext cx="58658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B3CBB0EE-A353-41A0-A846-9B96EFFB3A0E}" type="slidenum">
              <a:rPr lang="en-US" altLang="en-US" sz="1200">
                <a:solidFill>
                  <a:schemeClr val="bg1"/>
                </a:solidFill>
                <a:latin typeface="Arial" charset="0"/>
              </a:rPr>
              <a:pPr eaLnBrk="1" hangingPunct="1">
                <a:spcBef>
                  <a:spcPct val="0"/>
                </a:spcBef>
                <a:buClrTx/>
                <a:buSzTx/>
                <a:buFontTx/>
                <a:buNone/>
              </a:pPr>
              <a:t>19</a:t>
            </a:fld>
            <a:r>
              <a:rPr lang="en-US" altLang="en-US" sz="1200">
                <a:solidFill>
                  <a:schemeClr val="bg1"/>
                </a:solidFill>
                <a:latin typeface="Arial" charset="0"/>
              </a:rPr>
              <a:t>   Visions of America, A History of the United States</a:t>
            </a:r>
          </a:p>
        </p:txBody>
      </p:sp>
      <p:pic>
        <p:nvPicPr>
          <p:cNvPr id="41990" name="Picture 3" descr="AAIYLK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200" y="2833687"/>
            <a:ext cx="5946000" cy="4011131"/>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38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h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67" y="7776"/>
            <a:ext cx="9152597" cy="6801012"/>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21507"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2EFA85F3-D698-4B81-987A-D8E6C75071B0}" type="slidenum">
              <a:rPr lang="en-US" altLang="en-US" sz="1000" b="1">
                <a:solidFill>
                  <a:schemeClr val="bg1"/>
                </a:solidFill>
                <a:latin typeface="Arial" charset="0"/>
              </a:rPr>
              <a:pPr eaLnBrk="1" hangingPunct="1">
                <a:spcBef>
                  <a:spcPct val="0"/>
                </a:spcBef>
                <a:buClrTx/>
                <a:buSzTx/>
                <a:buFontTx/>
                <a:buNone/>
              </a:pPr>
              <a:t>2</a:t>
            </a:fld>
            <a:r>
              <a:rPr lang="en-US" altLang="en-US" sz="1000" b="1">
                <a:solidFill>
                  <a:schemeClr val="bg1"/>
                </a:solidFill>
                <a:latin typeface="Arial" charset="0"/>
              </a:rPr>
              <a:t>   Visions of America, A History of the United States</a:t>
            </a:r>
          </a:p>
        </p:txBody>
      </p:sp>
    </p:spTree>
    <p:extLst>
      <p:ext uri="{BB962C8B-B14F-4D97-AF65-F5344CB8AC3E}">
        <p14:creationId xmlns:p14="http://schemas.microsoft.com/office/powerpoint/2010/main" val="3996692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ch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350838"/>
            <a:ext cx="5908675" cy="5883275"/>
          </a:xfrm>
          <a:prstGeom prst="rect">
            <a:avLst/>
          </a:prstGeom>
          <a:noFill/>
          <a:ln w="38100">
            <a:solidFill>
              <a:srgbClr val="9BB23D"/>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944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style>
          <a:lnRef idx="1">
            <a:schemeClr val="accent2"/>
          </a:lnRef>
          <a:fillRef idx="3">
            <a:schemeClr val="accent2"/>
          </a:fillRef>
          <a:effectRef idx="2">
            <a:schemeClr val="accent2"/>
          </a:effectRef>
          <a:fontRef idx="minor">
            <a:schemeClr val="lt1"/>
          </a:fontRef>
        </p:style>
        <p:txBody>
          <a:bodyPr/>
          <a:lstStyle/>
          <a:p>
            <a:pPr marL="0" indent="0">
              <a:buNone/>
            </a:pPr>
            <a:r>
              <a:rPr lang="en-US" u="sng" dirty="0" smtClean="0"/>
              <a:t>Benefits</a:t>
            </a:r>
          </a:p>
          <a:p>
            <a:pPr marL="0" indent="0">
              <a:buNone/>
            </a:pPr>
            <a:r>
              <a:rPr lang="en-US" dirty="0" smtClean="0"/>
              <a:t>Cheaper Products</a:t>
            </a:r>
          </a:p>
          <a:p>
            <a:pPr marL="0" indent="0">
              <a:buNone/>
            </a:pPr>
            <a:r>
              <a:rPr lang="en-US" dirty="0" smtClean="0"/>
              <a:t>Employment </a:t>
            </a:r>
            <a:endParaRPr lang="en-US" dirty="0"/>
          </a:p>
        </p:txBody>
      </p:sp>
      <p:sp>
        <p:nvSpPr>
          <p:cNvPr id="4" name="Content Placeholder 3"/>
          <p:cNvSpPr>
            <a:spLocks noGrp="1"/>
          </p:cNvSpPr>
          <p:nvPr>
            <p:ph sz="half" idx="2"/>
          </p:nvPr>
        </p:nvSpPr>
        <p:spPr/>
        <p:style>
          <a:lnRef idx="1">
            <a:schemeClr val="accent1"/>
          </a:lnRef>
          <a:fillRef idx="3">
            <a:schemeClr val="accent1"/>
          </a:fillRef>
          <a:effectRef idx="2">
            <a:schemeClr val="accent1"/>
          </a:effectRef>
          <a:fontRef idx="minor">
            <a:schemeClr val="lt1"/>
          </a:fontRef>
        </p:style>
        <p:txBody>
          <a:bodyPr/>
          <a:lstStyle/>
          <a:p>
            <a:pPr marL="0" indent="0">
              <a:buNone/>
            </a:pPr>
            <a:r>
              <a:rPr lang="en-US" u="sng" dirty="0" smtClean="0"/>
              <a:t>Negative Effects</a:t>
            </a:r>
          </a:p>
          <a:p>
            <a:pPr marL="0" indent="0">
              <a:buNone/>
            </a:pPr>
            <a:r>
              <a:rPr lang="en-US" dirty="0" smtClean="0"/>
              <a:t>Loss of Artisan skills</a:t>
            </a:r>
          </a:p>
          <a:p>
            <a:pPr marL="0" indent="0">
              <a:buNone/>
            </a:pPr>
            <a:r>
              <a:rPr lang="en-US" dirty="0" smtClean="0"/>
              <a:t>Exploitation of women, children and immigrants</a:t>
            </a:r>
          </a:p>
          <a:p>
            <a:pPr marL="0" indent="0">
              <a:buNone/>
            </a:pPr>
            <a:r>
              <a:rPr lang="en-US" dirty="0" smtClean="0"/>
              <a:t>Uneven distribution of wealth</a:t>
            </a:r>
          </a:p>
          <a:p>
            <a:pPr marL="0" indent="0">
              <a:buNone/>
            </a:pPr>
            <a:r>
              <a:rPr lang="en-US" dirty="0" smtClean="0"/>
              <a:t>Urbanization: problems</a:t>
            </a:r>
          </a:p>
          <a:p>
            <a:pPr marL="0" indent="0">
              <a:buNone/>
            </a:pPr>
            <a:r>
              <a:rPr lang="en-US" dirty="0" smtClean="0"/>
              <a:t>Rise of Nativism – Know Nothing party</a:t>
            </a:r>
            <a:endParaRPr lang="en-US" dirty="0"/>
          </a:p>
        </p:txBody>
      </p:sp>
    </p:spTree>
    <p:extLst>
      <p:ext uri="{BB962C8B-B14F-4D97-AF65-F5344CB8AC3E}">
        <p14:creationId xmlns:p14="http://schemas.microsoft.com/office/powerpoint/2010/main" val="3660736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1625" y="228600"/>
            <a:ext cx="8534400" cy="758825"/>
          </a:xfrm>
        </p:spPr>
        <p:txBody>
          <a:bodyPr>
            <a:normAutofit fontScale="90000"/>
          </a:bodyPr>
          <a:lstStyle/>
          <a:p>
            <a:pPr eaLnBrk="1" hangingPunct="1"/>
            <a:r>
              <a:rPr lang="en-US" altLang="en-US" smtClean="0"/>
              <a:t>Towards a republican culture</a:t>
            </a:r>
          </a:p>
        </p:txBody>
      </p:sp>
      <p:sp>
        <p:nvSpPr>
          <p:cNvPr id="2" name="Content Placeholder 2"/>
          <p:cNvSpPr>
            <a:spLocks noGrp="1"/>
          </p:cNvSpPr>
          <p:nvPr>
            <p:ph sz="half" idx="1"/>
          </p:nvPr>
        </p:nvSpPr>
        <p:spPr>
          <a:xfrm>
            <a:off x="822325" y="1676400"/>
            <a:ext cx="3200400" cy="4648200"/>
          </a:xfrm>
        </p:spPr>
        <p:txBody>
          <a:bodyPr>
            <a:normAutofit/>
          </a:bodyPr>
          <a:lstStyle/>
          <a:p>
            <a:pPr marL="0" indent="0" eaLnBrk="1" fontAlgn="auto" hangingPunct="1">
              <a:spcAft>
                <a:spcPts val="0"/>
              </a:spcAft>
              <a:buFont typeface="Wingdings 2"/>
              <a:buChar char=""/>
              <a:defRPr/>
            </a:pPr>
            <a:r>
              <a:rPr lang="en-US" altLang="en-US" sz="3200" u="sng" dirty="0" smtClean="0"/>
              <a:t>North</a:t>
            </a:r>
          </a:p>
          <a:p>
            <a:pPr marL="0" indent="0" eaLnBrk="1" fontAlgn="auto" hangingPunct="1">
              <a:spcAft>
                <a:spcPts val="0"/>
              </a:spcAft>
              <a:buNone/>
              <a:defRPr/>
            </a:pPr>
            <a:r>
              <a:rPr lang="en-US" altLang="en-US" sz="3200" dirty="0" smtClean="0"/>
              <a:t>wanted to extend republican principles to capitalism, family and social relationships</a:t>
            </a:r>
          </a:p>
        </p:txBody>
      </p:sp>
      <p:sp>
        <p:nvSpPr>
          <p:cNvPr id="22531" name="Content Placeholder 3"/>
          <p:cNvSpPr>
            <a:spLocks noGrp="1"/>
          </p:cNvSpPr>
          <p:nvPr>
            <p:ph sz="half" idx="2"/>
          </p:nvPr>
        </p:nvSpPr>
        <p:spPr>
          <a:xfrm>
            <a:off x="4700588" y="1752600"/>
            <a:ext cx="3200400" cy="4495800"/>
          </a:xfrm>
        </p:spPr>
        <p:txBody>
          <a:bodyPr>
            <a:noAutofit/>
          </a:bodyPr>
          <a:lstStyle/>
          <a:p>
            <a:pPr marL="0" indent="0" eaLnBrk="1" hangingPunct="1">
              <a:lnSpc>
                <a:spcPct val="90000"/>
              </a:lnSpc>
            </a:pPr>
            <a:r>
              <a:rPr lang="en-US" altLang="en-US" sz="3200" u="sng" dirty="0" smtClean="0"/>
              <a:t>South </a:t>
            </a:r>
            <a:r>
              <a:rPr lang="en-US" altLang="en-US" sz="3200" dirty="0" smtClean="0"/>
              <a:t> </a:t>
            </a:r>
          </a:p>
          <a:p>
            <a:pPr marL="0" indent="0" eaLnBrk="1" hangingPunct="1">
              <a:lnSpc>
                <a:spcPct val="90000"/>
              </a:lnSpc>
              <a:buNone/>
            </a:pPr>
            <a:r>
              <a:rPr lang="en-US" altLang="en-US" sz="3200" dirty="0" smtClean="0"/>
              <a:t>aristocratic republicanism; liberty for whites over equality for all</a:t>
            </a:r>
          </a:p>
        </p:txBody>
      </p:sp>
    </p:spTree>
    <p:extLst>
      <p:ext uri="{BB962C8B-B14F-4D97-AF65-F5344CB8AC3E}">
        <p14:creationId xmlns:p14="http://schemas.microsoft.com/office/powerpoint/2010/main" val="2086291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Divergent Paths</a:t>
            </a:r>
          </a:p>
        </p:txBody>
      </p:sp>
      <p:pic>
        <p:nvPicPr>
          <p:cNvPr id="23555" name="Picture 7" descr="Boston_Manufacturing_Company"/>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222534"/>
            <a:ext cx="3733800" cy="2825974"/>
          </a:xfrm>
        </p:spPr>
      </p:pic>
      <p:pic>
        <p:nvPicPr>
          <p:cNvPr id="23556" name="Picture 8" descr="800px-Cottonfieldpanorama"/>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0" y="4267200"/>
            <a:ext cx="4659923" cy="2286000"/>
          </a:xfrm>
        </p:spPr>
      </p:pic>
      <p:sp>
        <p:nvSpPr>
          <p:cNvPr id="23557" name="Rectangle 6"/>
          <p:cNvSpPr>
            <a:spLocks noGrp="1" noChangeArrowheads="1"/>
          </p:cNvSpPr>
          <p:nvPr>
            <p:ph type="body" sz="half" idx="3"/>
          </p:nvPr>
        </p:nvSpPr>
        <p:spPr>
          <a:xfrm>
            <a:off x="4648200" y="1600200"/>
            <a:ext cx="3810000" cy="4525963"/>
          </a:xfrm>
        </p:spPr>
        <p:txBody>
          <a:bodyPr>
            <a:normAutofit lnSpcReduction="10000"/>
          </a:bodyPr>
          <a:lstStyle/>
          <a:p>
            <a:pPr marL="0" indent="0" eaLnBrk="1" hangingPunct="1"/>
            <a:r>
              <a:rPr lang="en-US" altLang="en-US" sz="2400" dirty="0" smtClean="0"/>
              <a:t>Due to the “Market Revolution,” the North developed an economy centered on industry, commerce and wage laborers</a:t>
            </a:r>
          </a:p>
          <a:p>
            <a:pPr marL="0" indent="0" eaLnBrk="1" hangingPunct="1"/>
            <a:r>
              <a:rPr lang="en-US" altLang="en-US" sz="2400" dirty="0" smtClean="0"/>
              <a:t>Thanks to “King Cotton,” the South  grew more and more to rely on slave labor to underpin its way of life</a:t>
            </a:r>
          </a:p>
          <a:p>
            <a:pPr marL="0" indent="0" eaLnBrk="1" hangingPunct="1"/>
            <a:r>
              <a:rPr lang="en-US" altLang="en-US" sz="2400" dirty="0" smtClean="0"/>
              <a:t>Impact of Eli Whitney’s “Cotton Gin” 1790</a:t>
            </a:r>
          </a:p>
        </p:txBody>
      </p:sp>
    </p:spTree>
    <p:extLst>
      <p:ext uri="{BB962C8B-B14F-4D97-AF65-F5344CB8AC3E}">
        <p14:creationId xmlns:p14="http://schemas.microsoft.com/office/powerpoint/2010/main" val="132397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pPr eaLnBrk="1" hangingPunct="1"/>
            <a:r>
              <a:rPr lang="en-US" altLang="en-US" smtClean="0">
                <a:solidFill>
                  <a:srgbClr val="7B9899"/>
                </a:solidFill>
              </a:rPr>
              <a:t>Population Density</a:t>
            </a:r>
          </a:p>
        </p:txBody>
      </p:sp>
      <p:pic>
        <p:nvPicPr>
          <p:cNvPr id="24579"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27175"/>
            <a:ext cx="8077200" cy="4873625"/>
          </a:xfrm>
        </p:spPr>
      </p:pic>
    </p:spTree>
    <p:extLst>
      <p:ext uri="{BB962C8B-B14F-4D97-AF65-F5344CB8AC3E}">
        <p14:creationId xmlns:p14="http://schemas.microsoft.com/office/powerpoint/2010/main" val="2334592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301625" y="228600"/>
            <a:ext cx="8534400" cy="758825"/>
          </a:xfrm>
        </p:spPr>
        <p:txBody>
          <a:bodyPr>
            <a:normAutofit fontScale="90000"/>
          </a:bodyPr>
          <a:lstStyle/>
          <a:p>
            <a:pPr eaLnBrk="1" hangingPunct="1"/>
            <a:r>
              <a:rPr lang="en-US" altLang="en-US" smtClean="0"/>
              <a:t>Transportation and public enterprise</a:t>
            </a:r>
          </a:p>
        </p:txBody>
      </p:sp>
      <p:sp>
        <p:nvSpPr>
          <p:cNvPr id="26626" name="Content Placeholder 1"/>
          <p:cNvSpPr>
            <a:spLocks noGrp="1"/>
          </p:cNvSpPr>
          <p:nvPr>
            <p:ph sz="half" idx="1"/>
          </p:nvPr>
        </p:nvSpPr>
        <p:spPr>
          <a:xfrm>
            <a:off x="822325" y="1676400"/>
            <a:ext cx="3200400" cy="3886200"/>
          </a:xfrm>
        </p:spPr>
        <p:txBody>
          <a:bodyPr>
            <a:normAutofit lnSpcReduction="10000"/>
          </a:bodyPr>
          <a:lstStyle/>
          <a:p>
            <a:pPr marL="0" indent="0" eaLnBrk="1" fontAlgn="auto" hangingPunct="1">
              <a:spcAft>
                <a:spcPts val="0"/>
              </a:spcAft>
              <a:buFont typeface="Wingdings 2"/>
              <a:buChar char=""/>
              <a:defRPr/>
            </a:pPr>
            <a:r>
              <a:rPr lang="en-US" altLang="en-US" sz="2400" dirty="0" smtClean="0"/>
              <a:t>State governments granted charters to private turnpike companies and for water transport</a:t>
            </a:r>
          </a:p>
          <a:p>
            <a:pPr marL="0" indent="0" eaLnBrk="1" fontAlgn="auto" hangingPunct="1">
              <a:spcAft>
                <a:spcPts val="0"/>
              </a:spcAft>
              <a:buFont typeface="Wingdings 2"/>
              <a:buChar char=""/>
              <a:defRPr/>
            </a:pPr>
            <a:r>
              <a:rPr lang="en-US" altLang="en-US" sz="2400" dirty="0" smtClean="0"/>
              <a:t>Debate over </a:t>
            </a:r>
            <a:r>
              <a:rPr lang="en-US" altLang="en-US" sz="2400" i="1" dirty="0" smtClean="0"/>
              <a:t>“common wealth” </a:t>
            </a:r>
            <a:r>
              <a:rPr lang="en-US" altLang="en-US" sz="2400" dirty="0" smtClean="0"/>
              <a:t>system – state aid to private businesses that would improve the general welfare</a:t>
            </a:r>
          </a:p>
        </p:txBody>
      </p:sp>
      <p:pic>
        <p:nvPicPr>
          <p:cNvPr id="27652"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459831"/>
            <a:ext cx="3657600" cy="2743200"/>
          </a:xfrm>
        </p:spPr>
      </p:pic>
    </p:spTree>
    <p:extLst>
      <p:ext uri="{BB962C8B-B14F-4D97-AF65-F5344CB8AC3E}">
        <p14:creationId xmlns:p14="http://schemas.microsoft.com/office/powerpoint/2010/main" val="2658575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762000"/>
          </a:xfrm>
        </p:spPr>
        <p:txBody>
          <a:bodyPr/>
          <a:lstStyle/>
          <a:p>
            <a:pPr eaLnBrk="1" hangingPunct="1"/>
            <a:r>
              <a:rPr lang="en-US" altLang="en-US" smtClean="0">
                <a:solidFill>
                  <a:srgbClr val="7B9899"/>
                </a:solidFill>
              </a:rPr>
              <a:t>The Market Revolution</a:t>
            </a:r>
          </a:p>
        </p:txBody>
      </p:sp>
      <p:sp>
        <p:nvSpPr>
          <p:cNvPr id="28675" name="Rectangle 1"/>
          <p:cNvSpPr>
            <a:spLocks noGrp="1" noChangeArrowheads="1"/>
          </p:cNvSpPr>
          <p:nvPr>
            <p:ph idx="1"/>
          </p:nvPr>
        </p:nvSpPr>
        <p:spPr>
          <a:xfrm>
            <a:off x="457200" y="1905000"/>
            <a:ext cx="7848600" cy="4221163"/>
          </a:xfrm>
        </p:spPr>
        <p:txBody>
          <a:bodyPr/>
          <a:lstStyle/>
          <a:p>
            <a:pPr indent="-342900"/>
            <a:r>
              <a:rPr lang="en-US" altLang="en-US" dirty="0" smtClean="0">
                <a:latin typeface="Arial" charset="0"/>
                <a:cs typeface="Arial" charset="0"/>
              </a:rPr>
              <a:t>A set of interrelated developments in agriculture, technology, and industry that led to the creation of a more integrated national economy. </a:t>
            </a:r>
          </a:p>
          <a:p>
            <a:pPr indent="-342900"/>
            <a:r>
              <a:rPr lang="en-US" altLang="en-US" dirty="0" smtClean="0">
                <a:latin typeface="Arial" charset="0"/>
                <a:cs typeface="Arial" charset="0"/>
              </a:rPr>
              <a:t>Impersonal market forces impelled the maximization of production of agricultural products and manufactured goods and increased consumption.</a:t>
            </a:r>
          </a:p>
        </p:txBody>
      </p:sp>
      <p:sp>
        <p:nvSpPr>
          <p:cNvPr id="28676"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4C1444A8-2F6C-43F4-89D3-C6F2FB48958E}" type="slidenum">
              <a:rPr lang="en-US" altLang="en-US" sz="1000" b="1">
                <a:solidFill>
                  <a:schemeClr val="bg1"/>
                </a:solidFill>
                <a:latin typeface="Arial" charset="0"/>
              </a:rPr>
              <a:pPr eaLnBrk="1" hangingPunct="1">
                <a:spcBef>
                  <a:spcPct val="0"/>
                </a:spcBef>
                <a:buClrTx/>
                <a:buSzTx/>
                <a:buFontTx/>
                <a:buNone/>
              </a:pPr>
              <a:t>7</a:t>
            </a:fld>
            <a:r>
              <a:rPr lang="en-US" altLang="en-US" sz="1000" b="1">
                <a:solidFill>
                  <a:schemeClr val="bg1"/>
                </a:solidFill>
                <a:latin typeface="Arial" charset="0"/>
              </a:rPr>
              <a:t>   Visions of America, A History of the United States</a:t>
            </a:r>
          </a:p>
        </p:txBody>
      </p:sp>
    </p:spTree>
    <p:extLst>
      <p:ext uri="{BB962C8B-B14F-4D97-AF65-F5344CB8AC3E}">
        <p14:creationId xmlns:p14="http://schemas.microsoft.com/office/powerpoint/2010/main" val="15421388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    Market Revolution</a:t>
            </a:r>
          </a:p>
        </p:txBody>
      </p:sp>
      <p:sp>
        <p:nvSpPr>
          <p:cNvPr id="29699" name="Rectangle 4"/>
          <p:cNvSpPr>
            <a:spLocks noGrp="1" noChangeArrowheads="1"/>
          </p:cNvSpPr>
          <p:nvPr>
            <p:ph type="body" sz="half" idx="4294967295"/>
          </p:nvPr>
        </p:nvSpPr>
        <p:spPr>
          <a:xfrm>
            <a:off x="0" y="1600200"/>
            <a:ext cx="3505200" cy="4525963"/>
          </a:xfrm>
        </p:spPr>
        <p:txBody>
          <a:bodyPr/>
          <a:lstStyle/>
          <a:p>
            <a:pPr marL="0" indent="0" eaLnBrk="1" hangingPunct="1"/>
            <a:r>
              <a:rPr lang="en-US" altLang="en-US" sz="2400" dirty="0" smtClean="0"/>
              <a:t>Increased commercialism and rise of factories</a:t>
            </a:r>
          </a:p>
          <a:p>
            <a:pPr marL="0" indent="0" eaLnBrk="1" hangingPunct="1"/>
            <a:r>
              <a:rPr lang="en-US" altLang="en-US" sz="2400" dirty="0" smtClean="0"/>
              <a:t>New methods of transportation linked West to manufacturing of the East.</a:t>
            </a:r>
          </a:p>
          <a:p>
            <a:pPr marL="0" indent="0" eaLnBrk="1" hangingPunct="1"/>
            <a:r>
              <a:rPr lang="en-US" altLang="en-US" sz="2400" dirty="0" smtClean="0"/>
              <a:t>Canals and turnpikes developed</a:t>
            </a:r>
          </a:p>
          <a:p>
            <a:pPr marL="0" indent="0" eaLnBrk="1" hangingPunct="1"/>
            <a:r>
              <a:rPr lang="en-US" altLang="en-US" sz="2400" dirty="0" smtClean="0"/>
              <a:t>Combination of public and private financing</a:t>
            </a:r>
          </a:p>
        </p:txBody>
      </p:sp>
      <p:sp>
        <p:nvSpPr>
          <p:cNvPr id="29700" name="Rectangle 5"/>
          <p:cNvSpPr>
            <a:spLocks noGrp="1" noChangeArrowheads="1"/>
          </p:cNvSpPr>
          <p:nvPr>
            <p:ph sz="half" idx="4294967295"/>
          </p:nvPr>
        </p:nvSpPr>
        <p:spPr>
          <a:xfrm>
            <a:off x="3796145" y="6181436"/>
            <a:ext cx="3810000" cy="685800"/>
          </a:xfrm>
        </p:spPr>
        <p:txBody>
          <a:bodyPr/>
          <a:lstStyle/>
          <a:p>
            <a:pPr marL="0" indent="0" eaLnBrk="1" hangingPunct="1"/>
            <a:r>
              <a:rPr lang="en-US" altLang="en-US" sz="2400" dirty="0" smtClean="0"/>
              <a:t>1853 Map of the Erie Canal</a:t>
            </a:r>
          </a:p>
        </p:txBody>
      </p:sp>
      <p:pic>
        <p:nvPicPr>
          <p:cNvPr id="29701" name="Picture 7" descr="1853 Map of the Erie Canal.">
            <a:hlinkClick r:id="rId3" tooltip="1853 Map of the Erie Can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507236"/>
            <a:ext cx="4648200" cy="4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9714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274638"/>
            <a:ext cx="8229600" cy="715962"/>
          </a:xfrm>
        </p:spPr>
        <p:txBody>
          <a:bodyPr>
            <a:normAutofit fontScale="90000"/>
          </a:bodyPr>
          <a:lstStyle/>
          <a:p>
            <a:pPr eaLnBrk="1" hangingPunct="1"/>
            <a:r>
              <a:rPr lang="en-US" altLang="en-US" smtClean="0"/>
              <a:t>American Industry</a:t>
            </a:r>
          </a:p>
        </p:txBody>
      </p:sp>
      <p:pic>
        <p:nvPicPr>
          <p:cNvPr id="30723" name="Picture 13" descr="0003415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371600"/>
            <a:ext cx="3581400" cy="2438400"/>
          </a:xfrm>
        </p:spPr>
      </p:pic>
      <p:pic>
        <p:nvPicPr>
          <p:cNvPr id="30724" name="Picture 11" descr="Lockport_bartlett_color_cro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 y="3938588"/>
            <a:ext cx="3505200" cy="2187575"/>
          </a:xfrm>
        </p:spPr>
      </p:pic>
      <p:sp>
        <p:nvSpPr>
          <p:cNvPr id="30725" name="Rectangle 6"/>
          <p:cNvSpPr>
            <a:spLocks noGrp="1" noChangeArrowheads="1"/>
          </p:cNvSpPr>
          <p:nvPr>
            <p:ph type="body" sz="half" idx="3"/>
          </p:nvPr>
        </p:nvSpPr>
        <p:spPr>
          <a:xfrm>
            <a:off x="4648200" y="1600200"/>
            <a:ext cx="3810000" cy="4525963"/>
          </a:xfrm>
        </p:spPr>
        <p:txBody>
          <a:bodyPr/>
          <a:lstStyle/>
          <a:p>
            <a:pPr marL="0" indent="0" eaLnBrk="1" hangingPunct="1"/>
            <a:r>
              <a:rPr lang="en-US" altLang="en-US" sz="2800" dirty="0" smtClean="0"/>
              <a:t>Two great changes:</a:t>
            </a:r>
          </a:p>
          <a:p>
            <a:pPr lvl="1" eaLnBrk="1" hangingPunct="1"/>
            <a:r>
              <a:rPr lang="en-US" altLang="en-US" sz="2400" dirty="0" smtClean="0"/>
              <a:t>Growth and mechanization of industry</a:t>
            </a:r>
          </a:p>
          <a:p>
            <a:pPr lvl="2" eaLnBrk="1" hangingPunct="1"/>
            <a:r>
              <a:rPr lang="en-US" altLang="en-US" dirty="0" smtClean="0"/>
              <a:t>Division of labor</a:t>
            </a:r>
          </a:p>
          <a:p>
            <a:pPr lvl="2" eaLnBrk="1" hangingPunct="1"/>
            <a:r>
              <a:rPr lang="en-US" altLang="en-US" dirty="0" smtClean="0"/>
              <a:t>Interchangeable parts</a:t>
            </a:r>
          </a:p>
          <a:p>
            <a:pPr lvl="2" eaLnBrk="1" hangingPunct="1"/>
            <a:r>
              <a:rPr lang="en-US" altLang="en-US" dirty="0" smtClean="0"/>
              <a:t>Factory System</a:t>
            </a:r>
          </a:p>
          <a:p>
            <a:pPr lvl="2" eaLnBrk="1" hangingPunct="1"/>
            <a:r>
              <a:rPr lang="en-US" altLang="en-US" dirty="0" smtClean="0"/>
              <a:t>Improved technology</a:t>
            </a:r>
          </a:p>
          <a:p>
            <a:pPr lvl="2" eaLnBrk="1" hangingPunct="1"/>
            <a:r>
              <a:rPr lang="en-US" altLang="en-US" dirty="0" smtClean="0"/>
              <a:t>“Waltham Plan” – factories and dorms</a:t>
            </a:r>
          </a:p>
          <a:p>
            <a:pPr lvl="1" eaLnBrk="1" hangingPunct="1"/>
            <a:r>
              <a:rPr lang="en-US" altLang="en-US" sz="2400" dirty="0" smtClean="0"/>
              <a:t>Expansion and integration of markets</a:t>
            </a:r>
          </a:p>
        </p:txBody>
      </p:sp>
    </p:spTree>
    <p:extLst>
      <p:ext uri="{BB962C8B-B14F-4D97-AF65-F5344CB8AC3E}">
        <p14:creationId xmlns:p14="http://schemas.microsoft.com/office/powerpoint/2010/main" val="59789545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1819</Words>
  <Application>Microsoft Office PowerPoint</Application>
  <PresentationFormat>On-screen Show (4:3)</PresentationFormat>
  <Paragraphs>136</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Adjacency</vt:lpstr>
      <vt:lpstr>The Market Revolution</vt:lpstr>
      <vt:lpstr>PowerPoint Presentation</vt:lpstr>
      <vt:lpstr>Towards a republican culture</vt:lpstr>
      <vt:lpstr>Divergent Paths</vt:lpstr>
      <vt:lpstr>Population Density</vt:lpstr>
      <vt:lpstr>Transportation and public enterprise</vt:lpstr>
      <vt:lpstr>The Market Revolution</vt:lpstr>
      <vt:lpstr>    Market Revolution</vt:lpstr>
      <vt:lpstr>American Industry</vt:lpstr>
      <vt:lpstr>From Artisan to Worker</vt:lpstr>
      <vt:lpstr>Impact on Labor</vt:lpstr>
      <vt:lpstr>Lowell Mills</vt:lpstr>
      <vt:lpstr>Transportation Revolution</vt:lpstr>
      <vt:lpstr>PowerPoint Presentation</vt:lpstr>
      <vt:lpstr>Growth of Cities</vt:lpstr>
      <vt:lpstr>Changing Social Order</vt:lpstr>
      <vt:lpstr>PowerPoint Presentation</vt:lpstr>
      <vt:lpstr>PowerPoint Presentation</vt:lpstr>
      <vt:lpstr>Images as History</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Revolution</dc:title>
  <dc:creator>Administrator</dc:creator>
  <cp:lastModifiedBy>Lisa Scherer</cp:lastModifiedBy>
  <cp:revision>7</cp:revision>
  <cp:lastPrinted>2015-11-05T13:06:42Z</cp:lastPrinted>
  <dcterms:created xsi:type="dcterms:W3CDTF">2014-10-28T11:59:48Z</dcterms:created>
  <dcterms:modified xsi:type="dcterms:W3CDTF">2015-11-06T15:55:38Z</dcterms:modified>
</cp:coreProperties>
</file>