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6" r:id="rId3"/>
    <p:sldId id="269" r:id="rId4"/>
    <p:sldId id="270" r:id="rId5"/>
    <p:sldId id="257" r:id="rId6"/>
    <p:sldId id="267" r:id="rId7"/>
    <p:sldId id="268" r:id="rId8"/>
    <p:sldId id="258" r:id="rId9"/>
    <p:sldId id="259" r:id="rId10"/>
    <p:sldId id="262" r:id="rId11"/>
    <p:sldId id="263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4C42E3-02FC-4522-951B-94E8F6764F7E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427AB4-E04D-4B7A-BF69-E237ABEECF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F2BD92-7536-4472-A6A2-3AC816F93D1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BF6FB0-E48C-492E-98AF-BB73B259237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aIkqNiBAS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Sociological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AIM:  How do sociological perspectives help us to understand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9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lass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86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prison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4815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4675"/>
            <a:ext cx="45434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7596" y="44337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" charset="0"/>
              </a:rPr>
              <a:t>What purpose/function does something serve for/in society?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Symbolic/ Interactionists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Max Weber</a:t>
            </a:r>
          </a:p>
          <a:p>
            <a:r>
              <a:rPr lang="en-US" dirty="0" smtClean="0"/>
              <a:t>Focus </a:t>
            </a:r>
            <a:r>
              <a:rPr lang="en-US" dirty="0" smtClean="0"/>
              <a:t>on how individual interact with one another in every day situations</a:t>
            </a:r>
          </a:p>
          <a:p>
            <a:r>
              <a:rPr lang="en-US" dirty="0" smtClean="0"/>
              <a:t>What meanings do individuals attach to their own actions and the actions of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Symbolic is anything that has a larger meaning than just itself</a:t>
            </a:r>
          </a:p>
          <a:p>
            <a:pPr lvl="1"/>
            <a:r>
              <a:rPr lang="en-US" dirty="0" smtClean="0"/>
              <a:t>Ex. Sports car as a symbol for youth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5TUD0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25overcrowd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33800"/>
            <a:ext cx="4724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2008_09_stress_test_the_bask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443212">
            <a:off x="4774968" y="3822580"/>
            <a:ext cx="3947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Clr>
                <a:srgbClr val="AA2B1E"/>
              </a:buClr>
              <a:buSzPct val="85000"/>
            </a:pPr>
            <a:r>
              <a:rPr lang="en-US" altLang="en-US" sz="2400" dirty="0">
                <a:solidFill>
                  <a:prstClr val="black"/>
                </a:solidFill>
              </a:rPr>
              <a:t>How do people interact with each other in society?</a:t>
            </a:r>
          </a:p>
          <a:p>
            <a:pPr lvl="0">
              <a:spcBef>
                <a:spcPct val="50000"/>
              </a:spcBef>
              <a:buClr>
                <a:srgbClr val="AA2B1E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in </a:t>
            </a:r>
            <a:r>
              <a:rPr lang="en-US" altLang="en-US" sz="2400" i="1" dirty="0">
                <a:solidFill>
                  <a:prstClr val="black"/>
                </a:solidFill>
              </a:rPr>
              <a:t>different situations &amp; 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relationships</a:t>
            </a:r>
          </a:p>
          <a:p>
            <a:pPr lvl="0">
              <a:spcBef>
                <a:spcPct val="50000"/>
              </a:spcBef>
              <a:buClr>
                <a:srgbClr val="AA2B1E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Rules </a:t>
            </a:r>
            <a:r>
              <a:rPr lang="en-US" altLang="en-US" sz="2400" dirty="0">
                <a:solidFill>
                  <a:prstClr val="black"/>
                </a:solidFill>
              </a:rPr>
              <a:t>for interaction?</a:t>
            </a:r>
          </a:p>
        </p:txBody>
      </p:sp>
    </p:spTree>
    <p:extLst>
      <p:ext uri="{BB962C8B-B14F-4D97-AF65-F5344CB8AC3E}">
        <p14:creationId xmlns:p14="http://schemas.microsoft.com/office/powerpoint/2010/main" val="42604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Sociologists C. Wright Mills </a:t>
            </a:r>
            <a:r>
              <a:rPr lang="en-US" dirty="0" smtClean="0"/>
              <a:t>– “the vivid awareness of the relationship between private experience and the wider society.”</a:t>
            </a:r>
          </a:p>
          <a:p>
            <a:r>
              <a:rPr lang="en-US" dirty="0" smtClean="0"/>
              <a:t>Ability </a:t>
            </a:r>
            <a:r>
              <a:rPr lang="en-US" dirty="0" smtClean="0"/>
              <a:t>to </a:t>
            </a:r>
            <a:r>
              <a:rPr lang="en-US" dirty="0" smtClean="0"/>
              <a:t>make connections between yourself and the wider world</a:t>
            </a:r>
          </a:p>
          <a:p>
            <a:r>
              <a:rPr lang="en-US" dirty="0" smtClean="0"/>
              <a:t>Example</a:t>
            </a:r>
            <a:r>
              <a:rPr lang="en-US" dirty="0" smtClean="0"/>
              <a:t>:  Tea Drinking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391114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3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Looking at society systematically in a scientific way to identify patterns and connections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221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Sociological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Macrosociology</a:t>
            </a:r>
          </a:p>
          <a:p>
            <a:pPr lvl="1"/>
            <a:r>
              <a:rPr lang="en-US" dirty="0" smtClean="0"/>
              <a:t>Looks at Society as a whole on a large scale.</a:t>
            </a:r>
          </a:p>
          <a:p>
            <a:pPr lvl="1"/>
            <a:r>
              <a:rPr lang="en-US" dirty="0" smtClean="0"/>
              <a:t>Examines long term effects</a:t>
            </a:r>
          </a:p>
          <a:p>
            <a:r>
              <a:rPr lang="en-US" dirty="0" smtClean="0"/>
              <a:t>Microsociology</a:t>
            </a:r>
          </a:p>
          <a:p>
            <a:pPr lvl="1"/>
            <a:r>
              <a:rPr lang="en-US" dirty="0" smtClean="0"/>
              <a:t>Looks at Society on an individual or small scale</a:t>
            </a:r>
          </a:p>
          <a:p>
            <a:pPr lvl="1"/>
            <a:r>
              <a:rPr lang="en-US" dirty="0" smtClean="0"/>
              <a:t>Examines day to day interactions</a:t>
            </a:r>
          </a:p>
          <a:p>
            <a:r>
              <a:rPr lang="en-US" dirty="0" smtClean="0"/>
              <a:t>Globalization</a:t>
            </a:r>
          </a:p>
          <a:p>
            <a:pPr lvl="1"/>
            <a:r>
              <a:rPr lang="en-US" dirty="0" smtClean="0"/>
              <a:t>Examines global impacts and connections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20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Perspective: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Sociologists develop theories of how societies work in order to test them</a:t>
            </a:r>
          </a:p>
          <a:p>
            <a:endParaRPr lang="en-US" dirty="0"/>
          </a:p>
          <a:p>
            <a:r>
              <a:rPr lang="en-US" dirty="0" smtClean="0"/>
              <a:t>Groups of similar theories can be divided into three main perspectives of looking at society</a:t>
            </a:r>
          </a:p>
          <a:p>
            <a:pPr lvl="1"/>
            <a:r>
              <a:rPr lang="en-US" dirty="0" smtClean="0"/>
              <a:t>Functional </a:t>
            </a:r>
          </a:p>
          <a:p>
            <a:pPr lvl="1"/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Symbolic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3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21406"/>
            <a:ext cx="4953000" cy="4279393"/>
          </a:xfrm>
        </p:spPr>
        <p:txBody>
          <a:bodyPr>
            <a:normAutofit/>
          </a:bodyPr>
          <a:lstStyle/>
          <a:p>
            <a:r>
              <a:rPr lang="en-US" dirty="0" smtClean="0"/>
              <a:t>Developed by Karl </a:t>
            </a:r>
            <a:r>
              <a:rPr lang="en-US" dirty="0" smtClean="0"/>
              <a:t>Marx</a:t>
            </a:r>
          </a:p>
          <a:p>
            <a:r>
              <a:rPr lang="en-US" dirty="0" smtClean="0"/>
              <a:t>Different </a:t>
            </a:r>
            <a:r>
              <a:rPr lang="en-US" dirty="0" smtClean="0"/>
              <a:t>groups compete for POWER and RESOURCES</a:t>
            </a:r>
          </a:p>
          <a:p>
            <a:r>
              <a:rPr lang="en-US" dirty="0" smtClean="0"/>
              <a:t>Once certain groups gain power they pass laws to keep that power at expense of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Focuses heavily on inequality and uneven distribution of power and wealth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83743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6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8deseg-6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occupy-wall-st-police-brutal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43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family-political-debate-400x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+mj-lt"/>
              </a:rPr>
              <a:t>Factors that cause competition &amp; change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+mj-lt"/>
              </a:rPr>
              <a:t>How do people exercise control over others?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+mj-lt"/>
              </a:rPr>
              <a:t> Causes – Reasons for conflict? </a:t>
            </a: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041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19257"/>
            <a:ext cx="6096000" cy="3603812"/>
          </a:xfrm>
        </p:spPr>
        <p:txBody>
          <a:bodyPr/>
          <a:lstStyle/>
          <a:p>
            <a:r>
              <a:rPr lang="en-US" dirty="0" smtClean="0"/>
              <a:t>Developed by Emile Durkheim</a:t>
            </a:r>
          </a:p>
          <a:p>
            <a:r>
              <a:rPr lang="en-US" dirty="0" smtClean="0"/>
              <a:t>View </a:t>
            </a:r>
            <a:r>
              <a:rPr lang="en-US" dirty="0" smtClean="0"/>
              <a:t>society as a set of interrelated parts that work together to produce a stable social system</a:t>
            </a:r>
          </a:p>
          <a:p>
            <a:r>
              <a:rPr lang="en-US" dirty="0" smtClean="0"/>
              <a:t>Believe society is held together by “consensus” – everyone agrees what’s best</a:t>
            </a:r>
          </a:p>
          <a:p>
            <a:r>
              <a:rPr lang="en-US" dirty="0" smtClean="0"/>
              <a:t>Not everything in society runs smoothly…….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Dysfunction:  </a:t>
            </a:r>
            <a:r>
              <a:rPr lang="en-US" dirty="0" smtClean="0"/>
              <a:t>the negative consequence on social system</a:t>
            </a:r>
          </a:p>
          <a:p>
            <a:endParaRPr lang="en-US" dirty="0"/>
          </a:p>
          <a:p>
            <a:r>
              <a:rPr lang="en-US" b="1" dirty="0" smtClean="0"/>
              <a:t>Manifest Function</a:t>
            </a:r>
            <a:r>
              <a:rPr lang="en-US" dirty="0" smtClean="0"/>
              <a:t>: intended or recognized consequence of some element on society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Latent Function</a:t>
            </a:r>
            <a:r>
              <a:rPr lang="en-US" dirty="0" smtClean="0"/>
              <a:t>: the unintended or unrecognized consequence</a:t>
            </a:r>
          </a:p>
          <a:p>
            <a:r>
              <a:rPr lang="en-US" b="1" dirty="0" smtClean="0"/>
              <a:t>Functional Equivalent: </a:t>
            </a:r>
            <a:r>
              <a:rPr lang="en-US" dirty="0" smtClean="0"/>
              <a:t>some features of society may have a substitute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367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Three Main Sociological Perspectives</vt:lpstr>
      <vt:lpstr>Sociological Imagination</vt:lpstr>
      <vt:lpstr>Sociological Perspective</vt:lpstr>
      <vt:lpstr>Levels of Sociological Examination</vt:lpstr>
      <vt:lpstr>Theoretical Perspective:</vt:lpstr>
      <vt:lpstr>Conflict Perspective</vt:lpstr>
      <vt:lpstr>PowerPoint Presentation</vt:lpstr>
      <vt:lpstr>Functional Perspective</vt:lpstr>
      <vt:lpstr>PowerPoint Presentation</vt:lpstr>
      <vt:lpstr>PowerPoint Presentation</vt:lpstr>
      <vt:lpstr>Symbolic/ Interactionists Perspective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Main Sociological Perspectives</dc:title>
  <dc:creator>Lisa Scherer</dc:creator>
  <cp:lastModifiedBy>Lisa Scherer</cp:lastModifiedBy>
  <cp:revision>12</cp:revision>
  <cp:lastPrinted>2020-01-23T16:17:23Z</cp:lastPrinted>
  <dcterms:created xsi:type="dcterms:W3CDTF">2019-01-23T14:36:55Z</dcterms:created>
  <dcterms:modified xsi:type="dcterms:W3CDTF">2020-01-23T17:04:16Z</dcterms:modified>
</cp:coreProperties>
</file>